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media/image22.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3"/>
  </p:notesMasterIdLst>
  <p:sldIdLst>
    <p:sldId id="278" r:id="rId2"/>
    <p:sldId id="304" r:id="rId3"/>
    <p:sldId id="271" r:id="rId4"/>
    <p:sldId id="277" r:id="rId5"/>
    <p:sldId id="311" r:id="rId6"/>
    <p:sldId id="262" r:id="rId7"/>
    <p:sldId id="263" r:id="rId8"/>
    <p:sldId id="264" r:id="rId9"/>
    <p:sldId id="265" r:id="rId10"/>
    <p:sldId id="313" r:id="rId11"/>
    <p:sldId id="314" r:id="rId12"/>
    <p:sldId id="261" r:id="rId13"/>
    <p:sldId id="327" r:id="rId14"/>
    <p:sldId id="299" r:id="rId15"/>
    <p:sldId id="300" r:id="rId16"/>
    <p:sldId id="301" r:id="rId17"/>
    <p:sldId id="316" r:id="rId18"/>
    <p:sldId id="317" r:id="rId19"/>
    <p:sldId id="318" r:id="rId20"/>
    <p:sldId id="319" r:id="rId21"/>
    <p:sldId id="320" r:id="rId22"/>
    <p:sldId id="321" r:id="rId23"/>
    <p:sldId id="329" r:id="rId24"/>
    <p:sldId id="266" r:id="rId25"/>
    <p:sldId id="326" r:id="rId26"/>
    <p:sldId id="325" r:id="rId27"/>
    <p:sldId id="267" r:id="rId28"/>
    <p:sldId id="324" r:id="rId29"/>
    <p:sldId id="268" r:id="rId30"/>
    <p:sldId id="323" r:id="rId31"/>
    <p:sldId id="310" r:id="rId32"/>
    <p:sldId id="322" r:id="rId33"/>
    <p:sldId id="330" r:id="rId34"/>
    <p:sldId id="307" r:id="rId35"/>
    <p:sldId id="260" r:id="rId36"/>
    <p:sldId id="269" r:id="rId37"/>
    <p:sldId id="276" r:id="rId38"/>
    <p:sldId id="275" r:id="rId39"/>
    <p:sldId id="270" r:id="rId40"/>
    <p:sldId id="259" r:id="rId41"/>
    <p:sldId id="279"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45A7750-ACAC-4DA3-A18C-57BFAE06144F}" styleName="Table_0">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tcStyle>
    </a:band2V>
    <a:lastCol>
      <a:tcTxStyle b="on">
        <a:font>
          <a:latin typeface="Calibri"/>
          <a:ea typeface="Calibri"/>
          <a:cs typeface="Calibri"/>
        </a:font>
        <a:schemeClr val="lt1"/>
      </a:tcTxStyle>
      <a:tcStyle>
        <a:tcBdr/>
        <a:fill>
          <a:solidFill>
            <a:schemeClr val="accent1"/>
          </a:solidFill>
        </a:fill>
      </a:tcStyle>
    </a:lastCol>
    <a:firstCol>
      <a:tcTxStyle b="on">
        <a:font>
          <a:latin typeface="Calibri"/>
          <a:ea typeface="Calibri"/>
          <a:cs typeface="Calibri"/>
        </a:font>
        <a:schemeClr val="lt1"/>
      </a:tcTxStyle>
      <a:tcStyle>
        <a:tcBdr/>
        <a:fill>
          <a:solidFill>
            <a:schemeClr val="accent1"/>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06:14:1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0-17T17:42:4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06:14:31"/>
    </inkml:context>
    <inkml:brush xml:id="br0">
      <inkml:brushProperty name="width" value="0.35" units="cm"/>
      <inkml:brushProperty name="height" value="0.35" units="cm"/>
      <inkml:brushProperty name="color" value="#FFFFFF"/>
    </inkml:brush>
  </inkml:definitions>
  <inkml:trace contextRef="#ctx0" brushRef="#br0">2504 917 24575,'-98'5'0,"-132"1"0,-1828 11-3667,2047-18 4061,1-1 1,-1 1-1,1-2 1,0 0-1,0 0 0,0 0 1,0-2-1,-11-5 1,20 10-388,0-1 1,0 1-1,0-1 0,0 0 1,0 1-1,0-1 0,0 0 1,0 0-1,1 1 0,-1-1 1,0 0-1,0 0 0,1 0 1,-1 0-1,0-2 0,0 3-5,1-1-1,0 1 0,0-1 0,0 0 1,0 1-1,0-1 0,0 1 0,0-1 1,1 1-1,-1-1 0,0 0 1,0 1-1,0-1 0,0 1 0,1-1 1,-1 1-1,0-1 0,1 1 0,-1-1 1,0 1-1,1-1 0,0 0 1,2-1-6,1-1 1,-1 1 0,1-1 0,0 1-1,-1 0 1,1 1 0,0-1 0,7-1-1,35-8 4,0 2 0,90-5 0,458-13-1102,10 24-687,-372 4 1398,141-2 71,891 6-1909,-1207-4 2178,39-1 1051,188 25-1,-275-23-686,-1 0-1,0 0 1,0 1-1,0 0 1,0 1-1,9 5 1,-16-9-279,0 1 1,0-1-1,0 1 1,0 0 0,0 0-1,0-1 1,0 1-1,0 0 1,0 0 0,0 0-1,0 0 1,0 0-1,0 0 1,-1 1 0,1-1-1,0 0 1,-1 0 0,1 1-1,-1-1 1,0 0-1,1 0 1,-1 1 0,0-1-1,0 0 1,0 1-1,0-1 1,0 0 0,0 1-1,0-1 1,0 0-1,0 1 1,-1-1 0,1 0-1,-1 1 1,1-1-1,-1 0 1,1 0 0,-1 0-1,0 1 1,1-1-1,-1 0 1,0 0 0,0 0-1,0 0 1,0 0-1,0 0 1,0-1 0,-1 2-1,-5 4-34,1-1 0,-1 0 0,0-1 0,0 0 0,-1 0 0,1 0 0,-1-1 0,-10 3 0,-69 15 0,72-19 0,-121 20 0,-195 6 0,-142-25 0,350-3 0,-659-38 0,607 14 0,-179-20 0,248 31 0,0-4 0,1-5 0,1-5 0,-150-60 0,251 86 0,-8-3 0,1 0 0,0-1 0,-13-9 0,22 14 0,1 0 0,0 0 0,-1 0 0,1 0 0,-1-1 0,1 1 0,0 0 0,-1 0 0,1-1 0,-1 1 0,1 0 0,0-1 0,0 1 0,-1 0 0,1-1 0,0 1 0,-1 0 0,1-1 0,0 1 0,0-1 0,0 1 0,0-1 0,-1 1 0,1 0 0,0-1 0,0 1 0,0-1 0,0 1 0,0-1 0,0 1 0,0-1 0,0 1 0,0-1 0,0 1 0,0 0 0,0-1 0,1 1 0,-1-1 0,0 1 0,0-1 0,0 1 0,1 0 0,-1-1 0,0 1 0,0-1 0,1 1 0,-1 0 0,0-1 0,1 1 0,-1 0 0,0 0 0,1-1 0,-1 1 0,1 0 0,-1 0 0,0-1 0,1 1 0,-1 0 0,1 0 0,0 0 0,37-12 0,-28 10 0,425-79-217,8 29-435,-386 46 538,1490-71-3283,-999 117 1831,-442-25 1898,-1 6 0,-2 4 0,110 42 0,-212-67-325,99 42 1078,-89-36-834,0 0 1,0 1-1,-1 0 1,0 1-1,-1 0 1,13 12-1,-21-19-200,0 0 0,1 0 0,-1 1 0,0-1 0,0 0 0,0 1-1,0-1 1,0 1 0,0 0 0,0-1 0,-1 1 0,1-1 0,-1 1 0,1 0 0,-1 0 0,1-1-1,-1 1 1,0 0 0,0 0 0,0-1 0,0 1 0,0 0 0,-1 2 0,0-2-23,0 0 1,0-1 0,0 1 0,0 0-1,-1-1 1,1 1 0,-1-1-1,1 1 1,-1-1 0,0 0-1,1 0 1,-1 0 0,0 0-1,0 0 1,0 0 0,-4 1-1,-8 2-17,0 0 0,-1-1 0,0-1 0,-27 1 0,-47-4-14,0-4-1,-90-17 1,44 4-149,-1193-140-2696,438 32 2317,95 12 264,769 110 312,-125-19 1375,130 19-1111,0-2 1,0 0 0,1-2 0,-36-17 0,53 23-278,1 1 0,0 0-1,-1-1 1,1 1 0,0-1 0,0 0 0,0 0 0,0 0 0,0 0 0,1 0 0,-1 0-1,1 0 1,-1-1 0,1 1 0,0-1 0,0 1 0,0-1 0,-1-3 0,2 5-25,0 0 0,-1 0 0,2 0 0,-1 0 1,0 0-1,0 0 0,0 0 0,0 0 0,1 0 1,-1 0-1,0 0 0,1 0 0,-1 0 0,1 0 1,-1 0-1,1 0 0,0 1 0,-1-1 0,2-1 1,0 1-4,0-1-1,0 1 1,0-1 0,0 1 0,0 0 0,0 0 0,0 0 0,1 0 0,-1 0-1,0 1 1,4-1 0,27-4-4,1 1 0,0 2 0,60 5 0,-13-1 0,2251 2-3911,-1682-5 3351,-328 8 321,352 51 0,-519-36 143,486 54 2371,86-46 495,-299-10-2770,696 86 0,-392-95 0,-480-13 0,-101-1 0,283-42 0,-183 1 0,398-62 0,2 55 0,345 51 0,-387 3 0,-423-4 0,503 24 0,-513-4 0,133 19 0,-242-26 0,-28-5 0,0-1 0,42 1 0,-21-6 0,184-4 0,-123-9 0,87-3 0,-21 14 0,264 32 0,4 16 0,-432-45 0,15 1 0,74 15 0,-84-13 0,37 4 0,0-1 0,-21-1 0,17 3 0,-2 2 0,94 32 0,-150-43 0,0 0 0,0 0 0,0 1 0,0-1 0,0 1 0,-1-1 0,1 1 0,-1 0 0,1 0 0,-1 0 0,0 1 0,0-1 0,0 0 0,0 1 0,0-1 0,0 1 0,-1 0 0,1 0 0,-1 0 0,0 0 0,0 0 0,1 4 0,-1-3 0,-1 0 0,0 0 0,-1 0 0,1 0 0,0 0 0,-1 0 0,0-1 0,0 1 0,0 0 0,-1 0 0,1-1 0,-1 1 0,0-1 0,0 1 0,0-1 0,0 0 0,-6 6 0,-5 4 0,0 0 0,-24 17 0,4-3 0,32-26 0,0-1 0,1 1 0,-1-1 0,0 1 0,0-1 0,1 1 0,-1 0 0,0-1 0,1 1 0,-1 0 0,1-1 0,-1 1 0,1 0 0,-1 0 0,1 0 0,0-1 0,-1 1 0,1 0 0,0 0 0,0 0 0,-1 0 0,1 0 0,0 0 0,0 0 0,0-1 0,0 3 0,1-2 0,0 0 0,0 0 0,0-1 0,-1 1 0,1 0 0,0-1 0,0 1 0,0 0 0,0-1 0,0 1 0,0-1 0,0 0 0,1 1 0,-1-1 0,0 0 0,0 1 0,2-1 0,5 1 0,1-1 0,-1 1 0,1-2 0,12-1 0,5-4 0,0-1 0,-1-2 0,0 0 0,-1-2 0,0 0 0,-1-2 0,0-1 0,24-19 0,-47 33 0,1 0 0,0-1 0,-1 1 0,1 0 0,0 0 0,-1-1 0,1 1 0,-1-1 0,1 1 0,-1-1 0,1 1 0,-1-1 0,1 1 0,-1-1 0,1 1 0,-1-1 0,1 1 0,-1-1 0,0 0 0,0 1 0,1-1 0,-1 0 0,0 1 0,0-1 0,0 0 0,0 0 0,1 1 0,-1-1 0,0 0 0,0 1 0,0-1 0,-1 0 0,1 1 0,0-1 0,0 0 0,0 1 0,0-1 0,-1 0 0,1 1 0,0-1 0,-1 0 0,1 1 0,0-1 0,-1 1 0,1-1 0,-1 0 0,1 1 0,-1 0 0,1-1 0,-1 1 0,1-1 0,-1 1 0,0-1 0,1 1 0,-1 0 0,0 0 0,1-1 0,-1 1 0,0 0 0,1 0 0,-2-1 0,-8-2 0,1 0 0,-1 1 0,-13-3 0,18 4 0,-263-67 0,50 9 0,-385-61 0,511 105 0,-133-2 0,-91 18 0,158 1 0,75 3 0,-135 24 0,97-10 0,-560 63 0,485-56 0,-79 7 0,-770-8 0,512 0 28,245-7-220,-1022 42-2592,-281-26 2075,1-81-454,994 22 314,-836-53 923,518-32 1974,834 96-1210,1-4-1,1-3 1,-80-33-1,119 39-710,25 10-109,0 0-1,1-1 1,-13-8-1,25 14-17,1 0 0,-1 0 0,1 0 0,-1-1 0,1 1 0,-1 0 0,1 0 0,0-1 0,-1 1 0,1 0 0,-1-1 0,1 1 0,0-1 0,-1 1 0,1 0 0,0-1 0,-1 1 0,1-1 0,0 1 0,0-1 0,-1 1 0,1-1 0,0 1 0,0-1 0,0 1 0,0-1 0,0 1 0,0-1 0,0 1 0,0-1 0,0 0 0,15-8 0,27 4 0,88 3 0,182 20 0,-182-7 0,1056 49-2743,-651-37 1554,1100 31-247,-754-22 802,-9 40-1058,-282 35 4270,-543-99-1540,-17-3 1547,-64-7-1125,-1018-32-2124,495 27 388,-1511-10 1141,1528 17-757,519 2-108,1 1 0,-1 1 0,1 1 0,0 0 0,0 2 0,1 0 0,-21 11 0,-38 13 0,32-16 0,-10 2 0,1 2 0,2 3 0,-94 51 0,143-70 0,1-1 0,-1 1 0,1 0 0,-1-1 0,1 2 0,0-1 0,0 0 0,0 1 0,1-1 0,-5 8 0,7-11 0,0 1 0,0 0 0,-1 0 0,1-1 0,0 1 0,0 0 0,0 0 0,0 0 0,0-1 0,0 1 0,0 0 0,0 0 0,0 0 0,0-1 0,0 1 0,0 0 0,1 0 0,-1-1 0,0 1 0,1 0 0,-1 0 0,0-1 0,2 2 0,-1-1 0,1 1 0,-1-1 0,1 0 0,0 0 0,-1 0 0,1 0 0,0 0 0,0 0 0,0-1 0,0 1 0,0 0 0,0-1 0,4 1 0,28 2 0,1-1 0,64-4 0,-21-1 0,159 10 0,0 10 0,300 60 0,-345-39 0,224 34 0,-378-67 0,77 8 0,149 37 0,-246-45 0,290 64 0,-251-64 0,1-2 0,64-6 0,-17 0 0,217 3 0,-295-2 0,1-2 0,-1 0 0,0-2 0,43-14 0,-8 2 0,358-78 0,-291 53 0,-1 0 0,-55 21 0,-40 11 0,0 2 0,0 1 0,63-6 0,-88 13 0,-5 2 0,0-1 0,0 0 0,1 0 0,-1 0 0,0 0 0,0-1 0,0 1 0,0-1 0,0 0 0,0 0 0,0 0 0,0 0 0,0-1 0,5-2 0,-8 4 0,0-1 0,0 1 0,0 0 0,-1-1 0,1 1 0,0 0 0,0 0 0,0-1 0,0 1 0,0 0 0,0 0 0,0-1 0,-1 1 0,1 0 0,0 0 0,0-1 0,0 1 0,0 0 0,-1 0 0,1 0 0,0-1 0,0 1 0,-1 0 0,1 0 0,0 0 0,0 0 0,-1 0 0,1-1 0,0 1 0,0 0 0,-1 0 0,1 0 0,0 0 0,-1 0 0,1 0 0,-1 0 0,-14-3 0,-135-15 0,-200 1 0,-155 31 0,137-2 0,-580-8 0,568-5 0,343-3 0,36 4 0,0 0 0,0 0 0,0 0 0,0 0 0,0-1 0,0 1 0,0-1 0,0 1 0,0 0 0,0-1 0,0 0 0,0 1 0,0-1 0,1 1 0,-1-1 0,0 0 0,0 0 0,1 1 0,-1-1 0,1 0 0,-1 0 0,0 0 0,1 0 0,-1 0 0,1 0 0,0 0 0,-1 0 0,1 0 0,0 0 0,0 0 0,-1-2 0,2 2 0,-1 0 0,1 0 0,-1 0 0,1 0 0,-1 0 0,1 0 0,0 0 0,-1 0 0,1 1 0,0-1 0,0 0 0,0 0 0,-1 1 0,1-1 0,0 0 0,0 1 0,0-1 0,0 1 0,0-1 0,0 1 0,0 0 0,0-1 0,0 1 0,2 0 0,32-6 0,-29 5 0,599-30 0,963 32 0,-1282 13 0,-8 0 0,-163-13 0,216-4 0,-173-9 0,51-3 0,953 14 0,-561 3 0,-290-18 0,-21-23 0,-197 26 0,-48 6 0,67-2 0,648 10 0,-734 1 0,-1 0 0,36 9 0,-33-6 0,49 4 0,482-7 0,-271-4 0,200 2 0,-466 1 0,-1 1 0,36 9 0,-34-7 0,0 0 0,25 1 0,113-7 0,-137-1 0,0 0 0,0-2 0,-1 0 0,39-15 0,-52 16 0,0 1 0,1 0 0,0 0 0,-1 1 0,15-1 0,-23 2 0,0 1 0,1 0 0,-1 0 0,1 0 0,-1 0 0,1 0 0,-1 0 0,1 1 0,-1-1 0,0 1 0,1 0 0,-1 0 0,0-1 0,1 2 0,-1-1 0,0 0 0,0 0 0,0 1 0,0-1 0,0 1 0,0-1 0,-1 1 0,1 0 0,0 0 0,-1 0 0,0 0 0,1 0 0,1 4 0,-3-6 0,1 1 0,-1 0 0,1 0 0,-1-1 0,0 1 0,1 0 0,-1 0 0,0 0 0,0 0 0,1 0 0,-1-1 0,0 1 0,0 0 0,0 0 0,0 0 0,0 0 0,0 0 0,-1 0 0,1 0 0,0 0 0,0-1 0,-1 1 0,1 0 0,0 0 0,-1 0 0,1-1 0,-1 1 0,1 0 0,-1 0 0,1-1 0,-1 1 0,1 0 0,-1-1 0,0 1 0,0-1 0,1 1 0,-1-1 0,0 1 0,0-1 0,1 1 0,-1-1 0,0 0 0,0 1 0,0-1 0,0 0 0,0 0 0,-1 0 0,0 1 0,-1-1 0,1 0 0,-1-1 0,0 1 0,1 0 0,-1-1 0,1 0 0,-1 1 0,1-1 0,-1 0 0,1 0 0,0 0 0,-1-1 0,1 1 0,-3-3 0,-5-6 0,1-1 0,0-1 0,0 1 0,1-2 0,-12-24 0,-10-16 0,-7-14 0,33 55 0,-2 1 0,1 0 0,-1 0 0,-1 1 0,0 0 0,0 0 0,-1 1 0,0-1 0,-16-12 0,-21-6 0,-1 1 0,-1 2 0,-1 3 0,-77-26 0,76 30 0,-440-148 0,473 161 0,0 0 0,0 2 0,-1 0 0,1 0 0,-1 2 0,-31 1 0,46 0 0,0 0 0,0 0 0,0 1 0,1-1 0,-1 1 0,0-1 0,0 1 0,1 0 0,-1-1 0,0 1 0,1 0 0,-1 0 0,0 1 0,1-1 0,0 0 0,-1 0 0,1 1 0,0-1 0,-1 0 0,1 1 0,0 0 0,0-1 0,0 1 0,0 0 0,1-1 0,-1 1 0,0 0 0,1 0 0,-1-1 0,1 1 0,0 0 0,-1 0 0,1 0 0,0 0 0,0 0 0,0 0 0,1 2 0,0 1 0,0 0 0,0 0 0,0 0 0,1 0 0,-1-1 0,1 1 0,1 0 0,-1-1 0,0 1 0,1-1 0,0 0 0,6 7 0,16 10 0,0-1 0,1-1 0,35 20 0,42 30 0,-86-56 0,-1-1 0,2-1 0,-1 0 0,1-1 0,1-1 0,0-1 0,0-1 0,36 9 0,-54-15 0,0-1 0,0 0 0,0 0 0,0 0 0,0 1 0,0-1 0,0 0 0,-1 0 0,1-1 0,0 1 0,0 0 0,0 0 0,0 0 0,0-1 0,0 1 0,0 0 0,0-1 0,-1 1 0,1-1 0,0 1 0,0-1 0,-1 1 0,1-1 0,0 1 0,0-1 0,-1 0 0,2-1 0,-2 1 0,1-1 0,-1 1 0,0-1 0,1 0 0,-1 1 0,0-1 0,0 0 0,0 0 0,0 1 0,0-1 0,-1 0 0,1 1 0,0-1 0,-1-1 0,-4-10 0,0 1 0,0 0 0,-9-13 0,11 19 0,-70-104 0,58 89 0,11 17 0,0 0 0,0 1 0,0-1 0,-1 1 0,0 0 0,1 0 0,-1 0 0,0 1 0,0 0 0,0 0 0,-1 0 0,1 0 0,-1 1 0,1 0 0,0 0 0,-1 0 0,-6 1 0,-2-1 0,-1 1 0,0 0 0,1 1 0,-1 1 0,-19 5 0,30-6 0,0 1 0,0-1 0,1 1 0,-1 0 0,1 0 0,-1 1 0,1-1 0,0 1 0,0-1 0,0 1 0,0 0 0,0 0 0,1 0 0,-1 1 0,1-1 0,0 0 0,0 1 0,0 0 0,1-1 0,-1 1 0,1 0 0,0 0 0,-1 7 0,0-3 0,1 0 0,0 1 0,0-1 0,1 1 0,1-1 0,-1 1 0,1-1 0,0 0 0,1 1 0,5 13 0,-6-18 0,1 0 0,0 0 0,0 0 0,1 0 0,-1 0 0,1-1 0,0 0 0,-1 1 0,2-1 0,-1 0 0,0 0 0,1-1 0,-1 1 0,1-1 0,0 1 0,-1-1 0,1 0 0,0-1 0,1 1 0,-1-1 0,0 0 0,0 0 0,1 0 0,-1 0 0,0-1 0,1 1 0,-1-1 0,0-1 0,1 1 0,4-1 0,7-2 0,0 0 0,-1 0 0,0-2 0,1 0 0,-1 0 0,-1-2 0,15-7 0,47-25 0,-37 20 0,-1-1 0,51-37 0,-88 57 0,0 0 0,0-1 0,0 0 0,0 1 0,0-1 0,-1 1 0,1-1 0,0 0 0,0 0 0,0 1 0,-1-1 0,1 0 0,0 0 0,-1 0 0,1 0 0,-1 0 0,1 0 0,-1 0 0,0 0 0,1 0 0,-1-1 0,-1 2 0,-1-1 0,0 1 0,1 0 0,-1 0 0,1 0 0,-1 0 0,0 0 0,1 0 0,-1 0 0,0 1 0,1-1 0,-1 0 0,1 1 0,-1 0 0,-1 0 0,-308 111 0,-15 5 0,259-96 0,-224 58 0,269-73 0,-9 2 0,24-9 0,13-5 0,85-51-89,3 3-1,2 4 1,178-64-1,326-59-268,-292 111 358,160-43 0,-444 96 124,36-18 0,3 0 225,-104 49-230,-468 158-110,302-115-182,-176 63-646,-96 30-164,-1910 547-3932,2066-627 3932,117-31 181,-265 56 557,408-93 1064,61-10-746,0 0 1,1 0-1,-1 1 0,0-1 1,1 0-1,-1 0 0,0-1 1,0 1-1,1 0 0,-1 0 1,1-1-1,-1 1 0,-3-2 1,5 1-39,0 1 0,0 0 0,-1-1 1,1 1-1,0-1 0,0 1 0,0 0 1,-1-1-1,1 1 0,0-1 1,0 1-1,0 0 0,0-1 0,0 1 1,0-1-1,0 1 0,0-1 0,0 1 1,0-1-1,0 1 0,0 0 1,0-1-1,0 1 0,1-1 0,-1 1 1,0 0-1,0-1 0,0 1 0,1-1 1,-1 1-1,1-1 0,4-6 296,0 1 1,1 0-1,0 0 0,7-5 0,-6 4-210,46-37 817,2 2-1,2 2 1,93-49 0,197-76-1187,-289 139-8,-32 14 167,897-384-2330,34 77 874,-828 292 3806,-539 69 451,-437 50-4227,184-21 326,443-47 186,163-18-3477</inkml:trace>
</inkml:ink>
</file>

<file path=ppt/ink/ink3.xml><?xml version="1.0" encoding="utf-8"?>
<inkml:ink xmlns:inkml="http://www.w3.org/2003/InkML">
  <inkml:definitions>
    <inkml:context xml:id="ctx0">
      <inkml:inkSource xml:id="inkSrc0">
        <inkml:traceFormat>
          <inkml:channel name="X" type="integer" min="-2" max="2" units="cm"/>
          <inkml:channel name="Y" type="integer" min="-2" max="2"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4T06:14:40"/>
    </inkml:context>
    <inkml:brush xml:id="br0">
      <inkml:brushProperty name="width" value="0.35" units="cm"/>
      <inkml:brushProperty name="height" value="0.35" units="cm"/>
      <inkml:brushProperty name="color" value="#FFFFFF"/>
    </inkml:brush>
  </inkml:definitions>
  <inkml:trace contextRef="#ctx0" brushRef="#br0">10709 1692 24575,'83'-56'0,"3"5"0,91-42 0,-144 79 0,1 1 0,0 1 0,0 2 0,1 1 0,1 2 0,-1 2 0,1 1 0,0 1 0,36 3 0,-107 14 0,-6-8 0,0-1 0,-64-1 0,2 0 0,100-4 0,-1 0 0,1 1 0,-1-1 0,1 1 0,-1 0 0,1 0 0,0 0 0,-1 1 0,1-1 0,0 1 0,0 0 0,0-1 0,0 2 0,0-1 0,1 0 0,-1 0 0,0 1 0,1-1 0,0 1 0,0 0 0,0 0 0,0 0 0,0 0 0,0 0 0,1 0 0,-1 0 0,1 1 0,0-1 0,-1 6 0,-1 8 0,1 1 0,1-1 0,0 0 0,4 34 0,-1-21 0,1-3 0,0 0 0,12 41 0,-9-45 0,0 1 0,-2 0 0,1 30 0,-6-53 0,-2-5 0,-6-18 0,-12-34 0,18 49 0,-19-64 0,4 0 0,2-1 0,-10-123 0,21 123 0,39 139 0,11 22 0,21 52 0,-53-101 0,13 68 0,-5-16 0,-15-57 0,-5-33 0,-1-1 0,0 1 0,0 0 0,0 0 0,0 0 0,-1-1 0,1 1 0,0 0 0,-1 0 0,1-1 0,-1 1 0,0 0 0,1 0 0,-1-1 0,0 1 0,-2 1 0,3-2 0,0-1 0,-1 0 0,1 1 0,-1-1 0,1 0 0,-1 0 0,1 1 0,-1-1 0,0 0 0,1 0 0,-1 0 0,1 1 0,-1-1 0,1 0 0,-1 0 0,0 0 0,1 0 0,-1 0 0,1 0 0,-1 0 0,1-1 0,-1 1 0,0 0 0,1 0 0,-1 0 0,1 0 0,-1-1 0,1 1 0,-1 0 0,1-1 0,-1 1 0,1 0 0,-1-1 0,1 1 0,0-1 0,-1 1 0,0-1 0,-15-19 0,13 17 0,-8-14 0,1-1 0,0 0 0,1-1 0,1 0 0,1 0 0,0-1 0,-5-30 0,-16-147 0,27 190 0,-4-104 0,6 141 0,1 54 0,-2-78 0,-1-1 0,1 1 0,-1 0 0,-1 0 0,1-1 0,-1 1 0,1-1 0,-2 1 0,1-1 0,-1 0 0,1 0 0,-5 5 0,3-7 0,0 0 0,0 0 0,-1 0 0,1-1 0,-1 0 0,0 1 0,0-2 0,0 1 0,0 0 0,0-1 0,0 0 0,0 0 0,0-1 0,0 1 0,-1-1 0,1 0 0,0-1 0,-9-1 0,14 2 0,-1 0 0,1 0 0,0 0 0,-1 0 0,1 0 0,-1 0 0,1 0 0,-1 0 0,1 0 0,0 0 0,-1 0 0,1-1 0,-1 1 0,1 0 0,0 0 0,-1 0 0,1-1 0,-1 1 0,1 0 0,0-1 0,-1 1 0,1 0 0,0-1 0,0 1 0,-1 0 0,1-1 0,0 1 0,0 0 0,0-1 0,-1 1 0,1-1 0,0 1 0,0 0 0,0-1 0,0 1 0,0-1 0,0 0 0,11-14 0,25-9 0,-21 16 0,-11 6 0,1 0 0,-1 0 0,0 0 0,0-1 0,0 0 0,0 0 0,0 0 0,-1 0 0,7-8 0,-10 11 0,0 0 0,1-1 0,-1 1 0,0 0 0,0-1 0,0 1 0,0 0 0,1-1 0,-1 1 0,0 0 0,0-1 0,0 1 0,0 0 0,0-1 0,0 1 0,0 0 0,0-1 0,0 1 0,0-1 0,0 1 0,0 0 0,0-1 0,0 1 0,-1 0 0,1-1 0,0 1 0,0 0 0,0-1 0,0 1 0,-1 0 0,1 0 0,0-1 0,0 1 0,-1 0 0,1 0 0,0-1 0,0 1 0,-1 0 0,1 0 0,0-1 0,-1 1 0,1 0 0,0 0 0,-1 0 0,1 0 0,0 0 0,-1 0 0,1 0 0,0 0 0,-1 0 0,1 0 0,-1 0 0,1 0 0,0 0 0,-1 0 0,1 0 0,0 0 0,-1 0 0,1 0 0,0 0 0,-1 0 0,0 1 0,-30 3 0,26-3 0,-35 5 0,1-1 0,-1-2 0,-69-4 0,106 1 0,1-1 0,-1 1 0,0-1 0,1 1 0,-1-1 0,0 0 0,1 0 0,-1 0 0,1-1 0,0 1 0,-1 0 0,1-1 0,0 0 0,0 1 0,0-1 0,0 0 0,0 0 0,0 0 0,1-1 0,-1 1 0,1 0 0,-1 0 0,1-1 0,0 1 0,0-1 0,0 1 0,0-1 0,0 0 0,1 1 0,-1-1 0,1 0 0,0 0 0,0 1 0,0-1 0,0-3 0,1-10 0,0-1 0,1 1 0,1 0 0,7-24 0,-9 36 0,12-34 0,-8 26 0,-1-1 0,0 1 0,-1-1 0,3-24 0,-6 34 0,1 0 0,-1 1 0,-1-1 0,1 0 0,0 0 0,-1 1 0,1-1 0,-1 1 0,0-1 0,0 0 0,0 1 0,0-1 0,0 1 0,-1 0 0,1-1 0,-1 1 0,1 0 0,-1 0 0,0 0 0,0 0 0,0 0 0,0 1 0,0-1 0,-1 0 0,1 1 0,0 0 0,-1-1 0,-3 0 0,-14-5 0,0 1 0,0 1 0,-1 1 0,0 1 0,1 1 0,-22 1 0,17-1 0,-790-12-577,561 15 171,-1367 4-2634,-4 35 490,305 36 972,955-53 1263,-217 3 199,95-5 5627,395-18-4316,-69 6 681,-106 26-1876,-136 19 0,2 32 0,240-38 0,-290 127 0,391-149 0,-1-3 0,-1-2 0,-94 18 0,-194 11 0,14-42 0,376-10 0,0-2 0,0-2 0,-1-1 0,0-3 0,61-21 0,-87 26 0,16-5 0,0 0 0,1 2 0,29-4 0,-49 11 0,0 0 0,-1 1 0,1 0 0,-1 1 0,1 0 0,0 0 0,-1 1 0,0 0 0,1 0 0,-1 1 0,0 1 0,0 0 0,14 8 0,-8-3 0,-1 0 0,-1 2 0,0-1 0,0 1 0,-1 1 0,20 25 0,-26-28 0,0 1 0,0-1 0,-1 1 0,-1 0 0,1 0 0,-1 0 0,-1 0 0,0 1 0,-1 0 0,0-1 0,1 20 0,-2-23 0,0 8 0,-1 1 0,0 0 0,-1-1 0,-6 30 0,6-41 0,0 0 0,0 0 0,0 0 0,-1-1 0,0 1 0,0 0 0,0-1 0,0 0 0,-1 1 0,1-1 0,-1 0 0,0 0 0,0 0 0,0-1 0,0 1 0,0-1 0,-1 1 0,1-1 0,-1 0 0,0 0 0,1-1 0,-1 1 0,-8 1 0,6-1 0,-1 0 0,0 0 0,0-1 0,0 0 0,0 0 0,0-1 0,0 0 0,0 0 0,0-1 0,0 1 0,0-1 0,0-1 0,0 0 0,1 0 0,-1 0 0,1-1 0,-1 1 0,1-2 0,0 1 0,-11-8 0,-43-42 0,2-1 0,-77-95 0,-86-141 0,199 260 0,-234-364 0,204 299 0,4-2 0,-45-135 0,84 204 0,2 1 0,1-1 0,-5-54 0,11-83 0,0 155 0,0-1 0,1 0 0,0 0 0,0 0 0,6-18 0,-7 26 0,1 0 0,1 0 0,-1 1 0,0-1 0,1 1 0,-1-1 0,1 1 0,0-1 0,0 1 0,0 0 0,0 0 0,0 0 0,1 0 0,-1 0 0,0 0 0,1 1 0,0-1 0,-1 1 0,1-1 0,0 1 0,0 0 0,3-1 0,-1 1 0,10-2 0,1-1 0,0-1 0,-1 0 0,0-1 0,0-1 0,0 0 0,-1-1 0,16-11 0,147-107 0,-107 72 0,65-65 0,-127 107 0,-18 14 0,-21 14 0,2 7 0,2 0 0,-47 54 0,-40 64 0,76-92 0,-33 42 0,-109 183 0,213-357 0,8 5 0,37-72 0,-62 121 0,1 0 0,37-46 0,-38 55 0,-1 0 0,0-1 0,-2-1 0,-1 0 0,0 0 0,10-31 0,-21 50 0,0 0 0,0 0 0,-1 0 0,1 0 0,-1 0 0,0 0 0,1-1 0,-1 1 0,-1 0 0,1 0 0,0 0 0,-1 0 0,0 0 0,0 0 0,0 0 0,-2-5 0,2 7 0,0-1 0,-1 0 0,1 1 0,0-1 0,-1 1 0,0 0 0,1 0 0,-1-1 0,0 1 0,0 0 0,0 0 0,0 0 0,0 1 0,0-1 0,0 0 0,0 1 0,0 0 0,0-1 0,0 1 0,0 0 0,0 0 0,0 0 0,0 0 0,0 0 0,-4 1 0,-1 1 0,-1-1 0,1 1 0,0 0 0,0 1 0,0-1 0,0 2 0,0-1 0,0 1 0,1 0 0,0 0 0,0 0 0,0 1 0,0 0 0,1 0 0,0 1 0,0 0 0,0 0 0,1 0 0,-1 0 0,2 0 0,-1 1 0,-4 10 0,-4 14 0,2 0 0,0 1 0,-8 60 0,11-57 0,-8 40 0,-32 94 0,31-124 0,2-1 0,2 2 0,-9 62 0,22-91 0,5-21 0,11-26 0,-15 26 0,37-78 0,-5 8 0,50-75 0,-63 108 0,-18 33 0,1 1 0,0-1 0,0 1 0,8-10 0,-13 26 0,-4 7 0,-3 4-682,-9 39-1</inkml:trace>
</inkml:ink>
</file>

<file path=ppt/ink/ink4.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0-17T17:42:3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898 88,'1'7,"0"-24,-1 14,0-1,0 1,-1-1,1 1,-1-1,0 1,0 0,0-1,0 1,0 0,-4-6,1 6,1 0,-1 0,0 0,0 1,0-1,0 1,0 0,-1 0,1 1,-1-1,1 1,-1 0,0 0,-4 0,-13 0,-38 1,38 1,-137 0,-75 3,189 0,1 2,0 2,-55 18,85-23,0 0,-27 2,19-4</inkml:trace>
</inkml:ink>
</file>

<file path=ppt/ink/ink5.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0-17T17:4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0-17T17:42: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0-17T17:4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3011 623,'1'0,"-1"0,1 0,0 0,-1 0,1 0,0 0,0 0,-1 0,1 1,0-1,-1 0,1 0,0 1,-1-1,1 0,-1 1,1-1,0 1,-1-1,1 1,-1-1,1 1,-1-1,1 2,-8 2,-17-5,-55-12,-83-25,39 7,-1933-447,1937 447,-35-7,150 37,-1 0,0 0,1 0,-1 1,1 0,-1 0,0 0,1 0,-8 2,11-1,-1 0,1-1,0 1,0 0,0 0,-1 0,1 0,0 0,0 0,0 0,0 0,1 0,-1 1,0-1,0 0,1 0,-1 1,1-1,-1 1,1-1,-1 0,1 1,0-1,0 1,0-1,0 1,0-1,0 1,0-1,1 3,1 18,-1-17,0 0,-1 1,0-1,0 1,0-1,0 1,-1-1,0 1,0-1,0 0,-4 8,-14 22,-1-1,-2 0,-41 48,11-14,24-30,6-7</inkml:trace>
</inkml:ink>
</file>

<file path=ppt/ink/ink8.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0-17T17:4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0-17T17:4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1,'0'0</inkml:trace>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lang="en-US"/>
          </a:p>
        </p:txBody>
      </p:sp>
    </p:spTree>
    <p:extLst>
      <p:ext uri="{BB962C8B-B14F-4D97-AF65-F5344CB8AC3E}">
        <p14:creationId xmlns:p14="http://schemas.microsoft.com/office/powerpoint/2010/main" val="3761375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lang="en-US"/>
          </a:p>
        </p:txBody>
      </p:sp>
    </p:spTree>
    <p:extLst>
      <p:ext uri="{BB962C8B-B14F-4D97-AF65-F5344CB8AC3E}">
        <p14:creationId xmlns:p14="http://schemas.microsoft.com/office/powerpoint/2010/main" val="3241558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595cad50be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595cad50be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1595cad50be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MET INSTITUTE  OF ENGINEERING,  MULTIFUNCTIONAL ARUDINO ROBOT</a:t>
            </a:r>
          </a:p>
        </p:txBody>
      </p:sp>
      <p:sp>
        <p:nvSpPr>
          <p:cNvPr id="24" name="Google Shape;2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MET INSTITUTE  OF ENGINEERING,  MULTIFUNCTIONAL ARUDINO ROBOT</a:t>
            </a: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MET INSTITUTE  OF ENGINEERING,  MULTIFUNCTIONAL ARUDINO ROBOT</a:t>
            </a:r>
          </a:p>
        </p:txBody>
      </p:sp>
      <p:sp>
        <p:nvSpPr>
          <p:cNvPr id="30" name="Google Shape;3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MET INSTITUTE  OF ENGINEERING,  MULTIFUNCTIONAL ARUDINO ROBOT</a:t>
            </a:r>
          </a:p>
        </p:txBody>
      </p:sp>
      <p:sp>
        <p:nvSpPr>
          <p:cNvPr id="36" name="Google Shape;3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MET INSTITUTE  OF ENGINEERING,  MULTIFUNCTIONAL ARUDINO ROBOT</a:t>
            </a:r>
          </a:p>
        </p:txBody>
      </p:sp>
      <p:sp>
        <p:nvSpPr>
          <p:cNvPr id="43" name="Google Shape;4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MET INSTITUTE  OF ENGINEERING,  MULTIFUNCTIONAL ARUDINO ROBOT</a:t>
            </a:r>
          </a:p>
        </p:txBody>
      </p:sp>
      <p:sp>
        <p:nvSpPr>
          <p:cNvPr id="52" name="Google Shape;5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MET INSTITUTE  OF ENGINEERING,  MULTIFUNCTIONAL ARUDINO ROBOT</a:t>
            </a: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MET INSTITUTE  OF ENGINEERING,  MULTIFUNCTIONAL ARUDINO ROBOT</a:t>
            </a: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MET INSTITUTE  OF ENGINEERING,  MULTIFUNCTIONAL ARUDINO ROBOT</a:t>
            </a: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MET INSTITUTE  OF ENGINEERING,  MULTIFUNCTIONAL ARUDINO ROBOT</a:t>
            </a: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IN"/>
              <a:t>MET INSTITUTE  OF ENGINEERING,  MULTIFUNCTIONAL ARUDINO ROBOT</a:t>
            </a: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7.png"/><Relationship Id="rId18" Type="http://schemas.openxmlformats.org/officeDocument/2006/relationships/customXml" Target="../ink/ink9.xml"/><Relationship Id="rId3" Type="http://schemas.openxmlformats.org/officeDocument/2006/relationships/image" Target="../media/image2.png"/><Relationship Id="rId7" Type="http://schemas.openxmlformats.org/officeDocument/2006/relationships/image" Target="../media/image40.png"/><Relationship Id="rId12" Type="http://schemas.openxmlformats.org/officeDocument/2006/relationships/customXml" Target="../ink/ink5.xml"/><Relationship Id="rId17" Type="http://schemas.openxmlformats.org/officeDocument/2006/relationships/customXml" Target="../ink/ink8.xml"/><Relationship Id="rId2" Type="http://schemas.openxmlformats.org/officeDocument/2006/relationships/notesSlide" Target="../notesSlides/notesSlide7.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60.png"/><Relationship Id="rId5" Type="http://schemas.openxmlformats.org/officeDocument/2006/relationships/image" Target="../media/image30.png"/><Relationship Id="rId15" Type="http://schemas.openxmlformats.org/officeDocument/2006/relationships/customXml" Target="../ink/ink7.xml"/><Relationship Id="rId10" Type="http://schemas.openxmlformats.org/officeDocument/2006/relationships/customXml" Target="../ink/ink4.xml"/><Relationship Id="rId19" Type="http://schemas.openxmlformats.org/officeDocument/2006/relationships/customXml" Target="../ink/ink10.xml"/><Relationship Id="rId4" Type="http://schemas.openxmlformats.org/officeDocument/2006/relationships/customXml" Target="../ink/ink1.xml"/><Relationship Id="rId9" Type="http://schemas.openxmlformats.org/officeDocument/2006/relationships/image" Target="../media/image50.png"/><Relationship Id="rId14" Type="http://schemas.openxmlformats.org/officeDocument/2006/relationships/customXml" Target="../ink/ink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505767" y="2278949"/>
            <a:ext cx="13203534" cy="1122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074019" tIns="14283" rIns="2456676"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pPr>
            <a:endParaRPr lang="en-IN" altLang="en-US" sz="1800" b="1"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IN" altLang="en-US" sz="1800" b="1"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IN" altLang="en-US" sz="18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image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081" y="136525"/>
            <a:ext cx="5229415" cy="162355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idx="11"/>
          </p:nvPr>
        </p:nvSpPr>
        <p:spPr>
          <a:xfrm>
            <a:off x="2823587" y="6356350"/>
            <a:ext cx="5329813" cy="365125"/>
          </a:xfrm>
        </p:spPr>
        <p:txBody>
          <a:bodyPr/>
          <a:lstStyle/>
          <a:p>
            <a:r>
              <a:rPr lang="en-IN" dirty="0"/>
              <a:t>MET INSTITUTE  OF ENGINEERING,  MULTIFUNCTIONAL ROBOT CAR</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8" name="TextBox 7">
            <a:extLst>
              <a:ext uri="{FF2B5EF4-FFF2-40B4-BE49-F238E27FC236}">
                <a16:creationId xmlns:a16="http://schemas.microsoft.com/office/drawing/2014/main" id="{2884D9A4-7935-3146-F295-57E5E08520A4}"/>
              </a:ext>
            </a:extLst>
          </p:cNvPr>
          <p:cNvSpPr txBox="1"/>
          <p:nvPr/>
        </p:nvSpPr>
        <p:spPr>
          <a:xfrm>
            <a:off x="2529840" y="1997242"/>
            <a:ext cx="8178800" cy="1200329"/>
          </a:xfrm>
          <a:prstGeom prst="rect">
            <a:avLst/>
          </a:prstGeom>
          <a:noFill/>
        </p:spPr>
        <p:txBody>
          <a:bodyPr wrap="square">
            <a:spAutoFit/>
          </a:bodyPr>
          <a:lstStyle/>
          <a:p>
            <a:r>
              <a:rPr lang="en-US" dirty="0"/>
              <a:t>                        </a:t>
            </a:r>
            <a:r>
              <a:rPr lang="en-US" sz="2400" b="1" dirty="0">
                <a:latin typeface="Times New Roman" panose="02020603050405020304" pitchFamily="18" charset="0"/>
                <a:cs typeface="Times New Roman" panose="02020603050405020304" pitchFamily="18" charset="0"/>
              </a:rPr>
              <a:t>Final Year Project On </a:t>
            </a:r>
            <a:endParaRPr lang="en-US" sz="18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Multifunctional Arduino/Node MCU Robot Car with Line Following &amp; </a:t>
            </a:r>
            <a:r>
              <a:rPr lang="en-IN" sz="2400" b="1" dirty="0">
                <a:latin typeface="Times New Roman" panose="02020603050405020304" pitchFamily="18" charset="0"/>
                <a:cs typeface="Times New Roman" panose="02020603050405020304" pitchFamily="18" charset="0"/>
              </a:rPr>
              <a:t>Avoiding</a:t>
            </a:r>
            <a:r>
              <a:rPr lang="en-US" sz="2400" b="1" dirty="0">
                <a:latin typeface="Times New Roman" panose="02020603050405020304" pitchFamily="18" charset="0"/>
                <a:cs typeface="Times New Roman" panose="02020603050405020304" pitchFamily="18" charset="0"/>
              </a:rPr>
              <a:t> Obstacles </a:t>
            </a:r>
            <a:endParaRPr lang="en-IN" sz="2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0B6443A-3F9D-0CD5-C3A2-13E2F77EAC11}"/>
              </a:ext>
            </a:extLst>
          </p:cNvPr>
          <p:cNvSpPr txBox="1"/>
          <p:nvPr/>
        </p:nvSpPr>
        <p:spPr>
          <a:xfrm>
            <a:off x="4759333" y="3181576"/>
            <a:ext cx="2920910" cy="1477328"/>
          </a:xfrm>
          <a:prstGeom prst="rect">
            <a:avLst/>
          </a:prstGeom>
          <a:noFill/>
        </p:spPr>
        <p:txBody>
          <a:bodyPr wrap="square" rtlCol="0">
            <a:spAutoFit/>
          </a:bodyPr>
          <a:lstStyle/>
          <a:p>
            <a:r>
              <a:rPr lang="en-IN" dirty="0"/>
              <a:t>                       </a:t>
            </a:r>
            <a:r>
              <a:rPr lang="en-IN" sz="1800" b="1" dirty="0">
                <a:latin typeface="Times New Roman" panose="02020603050405020304" pitchFamily="18" charset="0"/>
                <a:cs typeface="Times New Roman" panose="02020603050405020304" pitchFamily="18" charset="0"/>
              </a:rPr>
              <a:t> By</a:t>
            </a:r>
          </a:p>
          <a:p>
            <a:r>
              <a:rPr lang="en-IN" sz="1800" b="1" dirty="0">
                <a:latin typeface="Times New Roman" panose="02020603050405020304" pitchFamily="18" charset="0"/>
                <a:cs typeface="Times New Roman" panose="02020603050405020304" pitchFamily="18" charset="0"/>
              </a:rPr>
              <a:t>1)Ketan Patil</a:t>
            </a:r>
          </a:p>
          <a:p>
            <a:r>
              <a:rPr lang="en-IN" sz="1800" b="1" dirty="0">
                <a:latin typeface="Times New Roman" panose="02020603050405020304" pitchFamily="18" charset="0"/>
                <a:cs typeface="Times New Roman" panose="02020603050405020304" pitchFamily="18" charset="0"/>
              </a:rPr>
              <a:t>2)Shubham  Rathod</a:t>
            </a:r>
          </a:p>
          <a:p>
            <a:r>
              <a:rPr lang="en-IN" sz="1800" b="1" dirty="0">
                <a:latin typeface="Times New Roman" panose="02020603050405020304" pitchFamily="18" charset="0"/>
                <a:cs typeface="Times New Roman" panose="02020603050405020304" pitchFamily="18" charset="0"/>
              </a:rPr>
              <a:t>3)Rutik Patil</a:t>
            </a:r>
          </a:p>
          <a:p>
            <a:r>
              <a:rPr lang="en-IN" sz="1800" b="1" dirty="0">
                <a:latin typeface="Times New Roman" panose="02020603050405020304" pitchFamily="18" charset="0"/>
                <a:cs typeface="Times New Roman" panose="02020603050405020304" pitchFamily="18" charset="0"/>
              </a:rPr>
              <a:t>4)Vaishavi Walzade</a:t>
            </a:r>
          </a:p>
        </p:txBody>
      </p:sp>
      <p:sp>
        <p:nvSpPr>
          <p:cNvPr id="10" name="TextBox 9">
            <a:extLst>
              <a:ext uri="{FF2B5EF4-FFF2-40B4-BE49-F238E27FC236}">
                <a16:creationId xmlns:a16="http://schemas.microsoft.com/office/drawing/2014/main" id="{CE67F047-CEF8-40A5-D469-8EF7F917C9A4}"/>
              </a:ext>
            </a:extLst>
          </p:cNvPr>
          <p:cNvSpPr txBox="1"/>
          <p:nvPr/>
        </p:nvSpPr>
        <p:spPr>
          <a:xfrm flipH="1">
            <a:off x="4499732" y="4925961"/>
            <a:ext cx="3562720" cy="369332"/>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Under Guide:Prof.V.R Khandve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aphicFrame>
        <p:nvGraphicFramePr>
          <p:cNvPr id="145" name="Google Shape;145;p9"/>
          <p:cNvGraphicFramePr/>
          <p:nvPr>
            <p:extLst>
              <p:ext uri="{D42A27DB-BD31-4B8C-83A1-F6EECF244321}">
                <p14:modId xmlns:p14="http://schemas.microsoft.com/office/powerpoint/2010/main" val="2318250412"/>
              </p:ext>
            </p:extLst>
          </p:nvPr>
        </p:nvGraphicFramePr>
        <p:xfrm>
          <a:off x="838199" y="1825624"/>
          <a:ext cx="10626250" cy="3518040"/>
        </p:xfrm>
        <a:graphic>
          <a:graphicData uri="http://schemas.openxmlformats.org/drawingml/2006/table">
            <a:tbl>
              <a:tblPr firstRow="1" bandRow="1">
                <a:noFill/>
                <a:tableStyleId>{645A7750-ACAC-4DA3-A18C-57BFAE06144F}</a:tableStyleId>
              </a:tblPr>
              <a:tblGrid>
                <a:gridCol w="2125250">
                  <a:extLst>
                    <a:ext uri="{9D8B030D-6E8A-4147-A177-3AD203B41FA5}">
                      <a16:colId xmlns:a16="http://schemas.microsoft.com/office/drawing/2014/main" val="20000"/>
                    </a:ext>
                  </a:extLst>
                </a:gridCol>
                <a:gridCol w="1785550">
                  <a:extLst>
                    <a:ext uri="{9D8B030D-6E8A-4147-A177-3AD203B41FA5}">
                      <a16:colId xmlns:a16="http://schemas.microsoft.com/office/drawing/2014/main" val="20001"/>
                    </a:ext>
                  </a:extLst>
                </a:gridCol>
                <a:gridCol w="2464950">
                  <a:extLst>
                    <a:ext uri="{9D8B030D-6E8A-4147-A177-3AD203B41FA5}">
                      <a16:colId xmlns:a16="http://schemas.microsoft.com/office/drawing/2014/main" val="20002"/>
                    </a:ext>
                  </a:extLst>
                </a:gridCol>
                <a:gridCol w="2125250">
                  <a:extLst>
                    <a:ext uri="{9D8B030D-6E8A-4147-A177-3AD203B41FA5}">
                      <a16:colId xmlns:a16="http://schemas.microsoft.com/office/drawing/2014/main" val="20003"/>
                    </a:ext>
                  </a:extLst>
                </a:gridCol>
                <a:gridCol w="2125250">
                  <a:extLst>
                    <a:ext uri="{9D8B030D-6E8A-4147-A177-3AD203B41FA5}">
                      <a16:colId xmlns:a16="http://schemas.microsoft.com/office/drawing/2014/main" val="20004"/>
                    </a:ext>
                  </a:extLst>
                </a:gridCol>
              </a:tblGrid>
              <a:tr h="416125">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Author Name</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Publication Year</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Project Name</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Advantages</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Disadvantages </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2877950">
                <a:tc>
                  <a:txBody>
                    <a:bodyPr/>
                    <a:lstStyle/>
                    <a:p>
                      <a:pPr marL="0" lvl="0" indent="0" algn="l" rtl="0">
                        <a:spcBef>
                          <a:spcPts val="0"/>
                        </a:spcBef>
                        <a:spcAft>
                          <a:spcPts val="0"/>
                        </a:spcAft>
                        <a:buClr>
                          <a:schemeClr val="dk1"/>
                        </a:buClr>
                        <a:buFont typeface="Arial" panose="020B0604020202020204"/>
                        <a:buNone/>
                      </a:pPr>
                      <a:r>
                        <a:rPr lang="en-US" sz="1800" dirty="0">
                          <a:latin typeface="Times New Roman" panose="02020603050405020304" pitchFamily="18" charset="0"/>
                          <a:cs typeface="Times New Roman" panose="02020603050405020304" pitchFamily="18" charset="0"/>
                        </a:rPr>
                        <a:t>1)</a:t>
                      </a:r>
                      <a:r>
                        <a:rPr lang="en-US" sz="1800" dirty="0" err="1">
                          <a:latin typeface="Times New Roman" panose="02020603050405020304" pitchFamily="18" charset="0"/>
                          <a:cs typeface="Times New Roman" panose="02020603050405020304" pitchFamily="18" charset="0"/>
                        </a:rPr>
                        <a:t>Shubh</a:t>
                      </a:r>
                      <a:r>
                        <a:rPr lang="en-US" sz="1800" dirty="0">
                          <a:latin typeface="Times New Roman" panose="02020603050405020304" pitchFamily="18" charset="0"/>
                          <a:cs typeface="Times New Roman" panose="02020603050405020304" pitchFamily="18" charset="0"/>
                        </a:rPr>
                        <a:t> Srivastav</a:t>
                      </a:r>
                    </a:p>
                    <a:p>
                      <a:pPr marL="0" lvl="0" indent="0" algn="l" rtl="0">
                        <a:spcBef>
                          <a:spcPts val="0"/>
                        </a:spcBef>
                        <a:spcAft>
                          <a:spcPts val="0"/>
                        </a:spcAft>
                        <a:buClr>
                          <a:schemeClr val="dk1"/>
                        </a:buClr>
                        <a:buFont typeface="Arial" panose="020B0604020202020204"/>
                        <a:buNone/>
                      </a:pPr>
                      <a:r>
                        <a:rPr lang="en-US" sz="1800" dirty="0">
                          <a:latin typeface="Times New Roman" panose="02020603050405020304" pitchFamily="18" charset="0"/>
                          <a:cs typeface="Times New Roman" panose="02020603050405020304" pitchFamily="18" charset="0"/>
                        </a:rPr>
                        <a:t>2)</a:t>
                      </a:r>
                      <a:r>
                        <a:rPr lang="en-US" sz="1800" dirty="0" err="1">
                          <a:latin typeface="Times New Roman" panose="02020603050405020304" pitchFamily="18" charset="0"/>
                          <a:cs typeface="Times New Roman" panose="02020603050405020304" pitchFamily="18" charset="0"/>
                        </a:rPr>
                        <a:t>Rajanish</a:t>
                      </a:r>
                      <a:r>
                        <a:rPr lang="en-US" sz="1800" dirty="0">
                          <a:latin typeface="Times New Roman" panose="02020603050405020304" pitchFamily="18" charset="0"/>
                          <a:cs typeface="Times New Roman" panose="02020603050405020304" pitchFamily="18" charset="0"/>
                        </a:rPr>
                        <a:t> Singh</a:t>
                      </a:r>
                      <a:endParaRPr sz="1800" dirty="0">
                        <a:latin typeface="Times New Roman" panose="02020603050405020304" pitchFamily="18" charset="0"/>
                        <a:cs typeface="Times New Roman" panose="02020603050405020304" pitchFamily="18" charset="0"/>
                      </a:endParaRPr>
                    </a:p>
                    <a:p>
                      <a:pPr marL="342900" marR="0" lvl="0" indent="-228600" algn="l" rtl="0">
                        <a:spcBef>
                          <a:spcPts val="0"/>
                        </a:spcBef>
                        <a:spcAft>
                          <a:spcPts val="0"/>
                        </a:spcAft>
                        <a:buClr>
                          <a:schemeClr val="dk1"/>
                        </a:buClr>
                        <a:buSzPts val="1800"/>
                        <a:buFont typeface="Calibri" panose="020F0502020204030204"/>
                        <a:buNone/>
                      </a:pP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May 2020</a:t>
                      </a: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Voice Control Robot Car using </a:t>
                      </a:r>
                      <a:r>
                        <a:rPr lang="en-US" sz="1800" dirty="0" err="1">
                          <a:latin typeface="Times New Roman" panose="02020603050405020304" pitchFamily="18" charset="0"/>
                          <a:cs typeface="Times New Roman" panose="02020603050405020304" pitchFamily="18" charset="0"/>
                        </a:rPr>
                        <a:t>Arudino</a:t>
                      </a:r>
                      <a:r>
                        <a:rPr lang="en-US" sz="1800" dirty="0">
                          <a:latin typeface="Times New Roman" panose="02020603050405020304" pitchFamily="18" charset="0"/>
                          <a:cs typeface="Times New Roman" panose="02020603050405020304" pitchFamily="18" charset="0"/>
                        </a:rPr>
                        <a:t> uno</a:t>
                      </a: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457200" marR="0" lvl="0" indent="-342900" algn="l" rtl="0">
                        <a:spcBef>
                          <a:spcPts val="0"/>
                        </a:spcBef>
                        <a:spcAft>
                          <a:spcPts val="0"/>
                        </a:spcAft>
                        <a:buSzPts val="1800"/>
                        <a:buChar char="●"/>
                      </a:pPr>
                      <a:r>
                        <a:rPr lang="en-US" sz="1800" dirty="0">
                          <a:latin typeface="Times New Roman" panose="02020603050405020304" pitchFamily="18" charset="0"/>
                          <a:cs typeface="Times New Roman" panose="02020603050405020304" pitchFamily="18" charset="0"/>
                        </a:rPr>
                        <a:t>Used to </a:t>
                      </a:r>
                      <a:r>
                        <a:rPr lang="en-IN" sz="1800" dirty="0">
                          <a:latin typeface="Times New Roman" panose="02020603050405020304" pitchFamily="18" charset="0"/>
                          <a:cs typeface="Times New Roman" panose="02020603050405020304" pitchFamily="18" charset="0"/>
                        </a:rPr>
                        <a:t>monitoring or investigation </a:t>
                      </a:r>
                    </a:p>
                    <a:p>
                      <a:pPr marL="457200" marR="0" lvl="0" indent="-342900" algn="l" rtl="0">
                        <a:spcBef>
                          <a:spcPts val="0"/>
                        </a:spcBef>
                        <a:spcAft>
                          <a:spcPts val="0"/>
                        </a:spcAft>
                        <a:buSzPts val="1800"/>
                        <a:buChar char="●"/>
                      </a:pPr>
                      <a:r>
                        <a:rPr lang="en-IN" sz="1800" dirty="0">
                          <a:latin typeface="Times New Roman" panose="02020603050405020304" pitchFamily="18" charset="0"/>
                          <a:cs typeface="Times New Roman" panose="02020603050405020304" pitchFamily="18" charset="0"/>
                        </a:rPr>
                        <a:t>Less Space Required</a:t>
                      </a:r>
                    </a:p>
                    <a:p>
                      <a:pPr marL="457200" marR="0" lvl="0" indent="-342900" algn="l" rtl="0">
                        <a:spcBef>
                          <a:spcPts val="0"/>
                        </a:spcBef>
                        <a:spcAft>
                          <a:spcPts val="0"/>
                        </a:spcAft>
                        <a:buSzPts val="1800"/>
                        <a:buChar char="●"/>
                      </a:pP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114300" marR="0" lvl="0" indent="0" algn="l" rtl="0">
                        <a:spcBef>
                          <a:spcPts val="0"/>
                        </a:spcBef>
                        <a:spcAft>
                          <a:spcPts val="0"/>
                        </a:spcAft>
                        <a:buSzPts val="1800"/>
                        <a:buNone/>
                      </a:pPr>
                      <a:endParaRPr sz="1800"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idx="11"/>
          </p:nvPr>
        </p:nvSpPr>
        <p:spPr>
          <a:xfrm>
            <a:off x="3139440" y="6356350"/>
            <a:ext cx="5013960" cy="365125"/>
          </a:xfrm>
        </p:spPr>
        <p:txBody>
          <a:bodyPr/>
          <a:lstStyle/>
          <a:p>
            <a:r>
              <a:rPr lang="en-IN" dirty="0"/>
              <a:t>MET INSTITUTE  OF ENGINEERING,  MULTIFUNCTIONAL ARUDINO ROBOT</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415103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aphicFrame>
        <p:nvGraphicFramePr>
          <p:cNvPr id="145" name="Google Shape;145;p9"/>
          <p:cNvGraphicFramePr/>
          <p:nvPr>
            <p:extLst>
              <p:ext uri="{D42A27DB-BD31-4B8C-83A1-F6EECF244321}">
                <p14:modId xmlns:p14="http://schemas.microsoft.com/office/powerpoint/2010/main" val="3311217375"/>
              </p:ext>
            </p:extLst>
          </p:nvPr>
        </p:nvGraphicFramePr>
        <p:xfrm>
          <a:off x="838199" y="1825624"/>
          <a:ext cx="10626250" cy="3518040"/>
        </p:xfrm>
        <a:graphic>
          <a:graphicData uri="http://schemas.openxmlformats.org/drawingml/2006/table">
            <a:tbl>
              <a:tblPr firstRow="1" bandRow="1">
                <a:noFill/>
                <a:tableStyleId>{645A7750-ACAC-4DA3-A18C-57BFAE06144F}</a:tableStyleId>
              </a:tblPr>
              <a:tblGrid>
                <a:gridCol w="2125250">
                  <a:extLst>
                    <a:ext uri="{9D8B030D-6E8A-4147-A177-3AD203B41FA5}">
                      <a16:colId xmlns:a16="http://schemas.microsoft.com/office/drawing/2014/main" val="20000"/>
                    </a:ext>
                  </a:extLst>
                </a:gridCol>
                <a:gridCol w="1785550">
                  <a:extLst>
                    <a:ext uri="{9D8B030D-6E8A-4147-A177-3AD203B41FA5}">
                      <a16:colId xmlns:a16="http://schemas.microsoft.com/office/drawing/2014/main" val="20001"/>
                    </a:ext>
                  </a:extLst>
                </a:gridCol>
                <a:gridCol w="2464950">
                  <a:extLst>
                    <a:ext uri="{9D8B030D-6E8A-4147-A177-3AD203B41FA5}">
                      <a16:colId xmlns:a16="http://schemas.microsoft.com/office/drawing/2014/main" val="20002"/>
                    </a:ext>
                  </a:extLst>
                </a:gridCol>
                <a:gridCol w="2125250">
                  <a:extLst>
                    <a:ext uri="{9D8B030D-6E8A-4147-A177-3AD203B41FA5}">
                      <a16:colId xmlns:a16="http://schemas.microsoft.com/office/drawing/2014/main" val="20003"/>
                    </a:ext>
                  </a:extLst>
                </a:gridCol>
                <a:gridCol w="2125250">
                  <a:extLst>
                    <a:ext uri="{9D8B030D-6E8A-4147-A177-3AD203B41FA5}">
                      <a16:colId xmlns:a16="http://schemas.microsoft.com/office/drawing/2014/main" val="20004"/>
                    </a:ext>
                  </a:extLst>
                </a:gridCol>
              </a:tblGrid>
              <a:tr h="416125">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Author Name</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Publication Year</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Project Name</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Advantages</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Disadvantages </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2877950">
                <a:tc>
                  <a:txBody>
                    <a:bodyPr/>
                    <a:lstStyle/>
                    <a:p>
                      <a:pPr marL="0" lvl="0" indent="0" algn="l" rtl="0">
                        <a:spcBef>
                          <a:spcPts val="0"/>
                        </a:spcBef>
                        <a:spcAft>
                          <a:spcPts val="0"/>
                        </a:spcAft>
                        <a:buClr>
                          <a:schemeClr val="dk1"/>
                        </a:buClr>
                        <a:buFont typeface="Arial" panose="020B0604020202020204"/>
                        <a:buNone/>
                      </a:pPr>
                      <a:r>
                        <a:rPr lang="en-US" sz="1800" dirty="0">
                          <a:latin typeface="Times New Roman" panose="02020603050405020304" pitchFamily="18" charset="0"/>
                          <a:cs typeface="Times New Roman" panose="02020603050405020304" pitchFamily="18" charset="0"/>
                        </a:rPr>
                        <a:t>1)</a:t>
                      </a:r>
                      <a:r>
                        <a:rPr lang="en-US" sz="1800" dirty="0" err="1">
                          <a:latin typeface="Times New Roman" panose="02020603050405020304" pitchFamily="18" charset="0"/>
                          <a:cs typeface="Times New Roman" panose="02020603050405020304" pitchFamily="18" charset="0"/>
                        </a:rPr>
                        <a:t>Mr.Vineeth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Teeda</a:t>
                      </a:r>
                      <a:endParaRPr lang="en-US"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Font typeface="Arial" panose="020B0604020202020204"/>
                        <a:buNone/>
                      </a:pPr>
                      <a:r>
                        <a:rPr lang="en-US" sz="1800" dirty="0">
                          <a:latin typeface="Times New Roman" panose="02020603050405020304" pitchFamily="18" charset="0"/>
                          <a:cs typeface="Times New Roman" panose="02020603050405020304" pitchFamily="18" charset="0"/>
                        </a:rPr>
                        <a:t>2)</a:t>
                      </a:r>
                      <a:r>
                        <a:rPr lang="en-US" sz="1800" dirty="0" err="1">
                          <a:latin typeface="Times New Roman" panose="02020603050405020304" pitchFamily="18" charset="0"/>
                          <a:cs typeface="Times New Roman" panose="02020603050405020304" pitchFamily="18" charset="0"/>
                        </a:rPr>
                        <a:t>Mrs.K.Sujatha</a:t>
                      </a:r>
                      <a:endParaRPr lang="en-US"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Font typeface="Arial" panose="020B0604020202020204"/>
                        <a:buNone/>
                      </a:pPr>
                      <a:r>
                        <a:rPr lang="en-US" sz="1800" dirty="0">
                          <a:latin typeface="Times New Roman" panose="02020603050405020304" pitchFamily="18" charset="0"/>
                          <a:cs typeface="Times New Roman" panose="02020603050405020304" pitchFamily="18" charset="0"/>
                        </a:rPr>
                        <a:t>3)</a:t>
                      </a:r>
                      <a:r>
                        <a:rPr lang="en-US" sz="1800" dirty="0" err="1">
                          <a:latin typeface="Times New Roman" panose="02020603050405020304" pitchFamily="18" charset="0"/>
                          <a:cs typeface="Times New Roman" panose="02020603050405020304" pitchFamily="18" charset="0"/>
                        </a:rPr>
                        <a:t>Mr.Rakesh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Muthukuru</a:t>
                      </a:r>
                      <a:endParaRPr sz="1800" dirty="0">
                        <a:latin typeface="Times New Roman" panose="02020603050405020304" pitchFamily="18" charset="0"/>
                        <a:cs typeface="Times New Roman" panose="02020603050405020304" pitchFamily="18" charset="0"/>
                      </a:endParaRPr>
                    </a:p>
                    <a:p>
                      <a:pPr marL="342900" marR="0" lvl="0" indent="-228600" algn="l" rtl="0">
                        <a:spcBef>
                          <a:spcPts val="0"/>
                        </a:spcBef>
                        <a:spcAft>
                          <a:spcPts val="0"/>
                        </a:spcAft>
                        <a:buClr>
                          <a:schemeClr val="dk1"/>
                        </a:buClr>
                        <a:buSzPts val="1800"/>
                        <a:buFont typeface="Calibri" panose="020F0502020204030204"/>
                        <a:buNone/>
                      </a:pP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dirty="0" err="1">
                          <a:latin typeface="Times New Roman" panose="02020603050405020304" pitchFamily="18" charset="0"/>
                          <a:cs typeface="Times New Roman" panose="02020603050405020304" pitchFamily="18" charset="0"/>
                        </a:rPr>
                        <a:t>Augest</a:t>
                      </a:r>
                      <a:r>
                        <a:rPr lang="en-US" sz="1800" dirty="0">
                          <a:latin typeface="Times New Roman" panose="02020603050405020304" pitchFamily="18" charset="0"/>
                          <a:cs typeface="Times New Roman" panose="02020603050405020304" pitchFamily="18" charset="0"/>
                        </a:rPr>
                        <a:t> 2016</a:t>
                      </a: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800" dirty="0">
                          <a:latin typeface="Times New Roman" panose="02020603050405020304" pitchFamily="18" charset="0"/>
                          <a:cs typeface="Times New Roman" panose="02020603050405020304" pitchFamily="18" charset="0"/>
                        </a:rPr>
                        <a:t>Voice Control Robot Car using </a:t>
                      </a:r>
                      <a:r>
                        <a:rPr lang="en-US" sz="1800" dirty="0" err="1">
                          <a:latin typeface="Times New Roman" panose="02020603050405020304" pitchFamily="18" charset="0"/>
                          <a:cs typeface="Times New Roman" panose="02020603050405020304" pitchFamily="18" charset="0"/>
                        </a:rPr>
                        <a:t>Arudino</a:t>
                      </a:r>
                      <a:r>
                        <a:rPr lang="en-US" sz="1800" dirty="0">
                          <a:latin typeface="Times New Roman" panose="02020603050405020304" pitchFamily="18" charset="0"/>
                          <a:cs typeface="Times New Roman" panose="02020603050405020304" pitchFamily="18" charset="0"/>
                        </a:rPr>
                        <a:t> uno</a:t>
                      </a:r>
                    </a:p>
                    <a:p>
                      <a:pPr marL="0" marR="0" lvl="0" indent="0" algn="l" rtl="0">
                        <a:spcBef>
                          <a:spcPts val="0"/>
                        </a:spcBef>
                        <a:spcAft>
                          <a:spcPts val="0"/>
                        </a:spcAft>
                        <a:buNone/>
                      </a:pP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457200" marR="0" lvl="0" indent="-342900" algn="l" rtl="0">
                        <a:spcBef>
                          <a:spcPts val="0"/>
                        </a:spcBef>
                        <a:spcAft>
                          <a:spcPts val="0"/>
                        </a:spcAft>
                        <a:buSzPts val="1800"/>
                        <a:buChar char="●"/>
                      </a:pPr>
                      <a:r>
                        <a:rPr lang="en-US" sz="1800" dirty="0">
                          <a:latin typeface="Times New Roman" panose="02020603050405020304" pitchFamily="18" charset="0"/>
                          <a:cs typeface="Times New Roman" panose="02020603050405020304" pitchFamily="18" charset="0"/>
                        </a:rPr>
                        <a:t>Used in Chemical Industry</a:t>
                      </a:r>
                    </a:p>
                    <a:p>
                      <a:pPr marL="457200" marR="0" lvl="0" indent="-342900" algn="l" rtl="0">
                        <a:spcBef>
                          <a:spcPts val="0"/>
                        </a:spcBef>
                        <a:spcAft>
                          <a:spcPts val="0"/>
                        </a:spcAft>
                        <a:buSzPts val="1800"/>
                        <a:buChar char="●"/>
                      </a:pPr>
                      <a:endParaRPr lang="en-US"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457200" marR="0" lvl="0" indent="-342900" algn="l" rtl="0">
                        <a:spcBef>
                          <a:spcPts val="0"/>
                        </a:spcBef>
                        <a:spcAft>
                          <a:spcPts val="0"/>
                        </a:spcAft>
                        <a:buSzPts val="1800"/>
                        <a:buChar char="●"/>
                      </a:pPr>
                      <a:r>
                        <a:rPr lang="en-IN" sz="1800" dirty="0">
                          <a:latin typeface="Times New Roman" panose="02020603050405020304" pitchFamily="18" charset="0"/>
                          <a:cs typeface="Times New Roman" panose="02020603050405020304" pitchFamily="18" charset="0"/>
                        </a:rPr>
                        <a:t>Sometimes </a:t>
                      </a:r>
                    </a:p>
                    <a:p>
                      <a:pPr marL="114300" marR="0" lvl="0" indent="0" algn="l" rtl="0">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we lost the connection.</a:t>
                      </a:r>
                      <a:endParaRPr sz="1800"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idx="11"/>
          </p:nvPr>
        </p:nvSpPr>
        <p:spPr>
          <a:xfrm>
            <a:off x="3139440" y="6356350"/>
            <a:ext cx="5013960" cy="365125"/>
          </a:xfrm>
        </p:spPr>
        <p:txBody>
          <a:bodyPr/>
          <a:lstStyle/>
          <a:p>
            <a:r>
              <a:rPr lang="en-IN" dirty="0"/>
              <a:t>MET INSTITUTE  OF ENGINEERING,  MULTIFUNCTIONAL ARUDINO ROBOT</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735066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9" name="Google Shape;119;g1595cad50be_0_2"/>
          <p:cNvPicPr preferRelativeResize="0"/>
          <p:nvPr/>
        </p:nvPicPr>
        <p:blipFill>
          <a:blip r:embed="rId3"/>
          <a:stretch>
            <a:fillRect/>
          </a:stretch>
        </p:blipFill>
        <p:spPr>
          <a:xfrm>
            <a:off x="816075" y="314632"/>
            <a:ext cx="10537725" cy="599181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15" name="Ink 14"/>
              <p14:cNvContentPartPr/>
              <p14:nvPr/>
            </p14:nvContentPartPr>
            <p14:xfrm>
              <a:off x="2575730" y="1101108"/>
              <a:ext cx="360" cy="360"/>
            </p14:xfrm>
          </p:contentPart>
        </mc:Choice>
        <mc:Fallback xmlns="">
          <p:pic>
            <p:nvPicPr>
              <p:cNvPr id="15" name="Ink 14"/>
            </p:nvPicPr>
            <p:blipFill>
              <a:blip r:embed="rId5"/>
            </p:blipFill>
            <p:spPr>
              <a:xfrm>
                <a:off x="2575730" y="1101108"/>
                <a:ext cx="360" cy="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1104050" y="603948"/>
              <a:ext cx="6005160" cy="539280"/>
            </p14:xfrm>
          </p:contentPart>
        </mc:Choice>
        <mc:Fallback xmlns="">
          <p:pic>
            <p:nvPicPr>
              <p:cNvPr id="16" name="Ink 15"/>
            </p:nvPicPr>
            <p:blipFill>
              <a:blip r:embed="rId7"/>
            </p:blipFill>
            <p:spPr>
              <a:xfrm>
                <a:off x="1104050" y="603948"/>
                <a:ext cx="6005160" cy="53928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7" name="Ink 16"/>
              <p14:cNvContentPartPr/>
              <p14:nvPr/>
            </p14:nvContentPartPr>
            <p14:xfrm>
              <a:off x="2476730" y="167628"/>
              <a:ext cx="4118400" cy="817200"/>
            </p14:xfrm>
          </p:contentPart>
        </mc:Choice>
        <mc:Fallback xmlns="">
          <p:pic>
            <p:nvPicPr>
              <p:cNvPr id="17" name="Ink 16"/>
            </p:nvPicPr>
            <p:blipFill>
              <a:blip r:embed="rId9"/>
            </p:blipFill>
            <p:spPr>
              <a:xfrm>
                <a:off x="2476730" y="167628"/>
                <a:ext cx="4118400" cy="817200"/>
              </a:xfrm>
              <a:prstGeom prst="rect"/>
            </p:spPr>
          </p:pic>
        </mc:Fallback>
      </mc:AlternateContent>
      <p:sp>
        <p:nvSpPr>
          <p:cNvPr id="18" name="TextBox 17"/>
          <p:cNvSpPr txBox="1"/>
          <p:nvPr/>
        </p:nvSpPr>
        <p:spPr>
          <a:xfrm>
            <a:off x="1057464" y="418868"/>
            <a:ext cx="10370574" cy="645160"/>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       Circuit Diagram Of </a:t>
            </a:r>
            <a:r>
              <a:rPr lang="en-IN" sz="3600" b="1" dirty="0" err="1">
                <a:latin typeface="Times New Roman" panose="02020603050405020304" pitchFamily="18" charset="0"/>
                <a:cs typeface="Times New Roman" panose="02020603050405020304" pitchFamily="18" charset="0"/>
              </a:rPr>
              <a:t>Arudino</a:t>
            </a:r>
            <a:r>
              <a:rPr lang="en-IN" sz="3600" b="1" dirty="0">
                <a:latin typeface="Times New Roman" panose="02020603050405020304" pitchFamily="18" charset="0"/>
                <a:cs typeface="Times New Roman" panose="02020603050405020304" pitchFamily="18" charset="0"/>
              </a:rPr>
              <a:t> UNO </a:t>
            </a:r>
            <a:endParaRPr lang="en-IN" dirty="0"/>
          </a:p>
        </p:txBody>
      </p:sp>
      <p:sp>
        <p:nvSpPr>
          <p:cNvPr id="2" name="TextBox 1"/>
          <p:cNvSpPr txBox="1"/>
          <p:nvPr/>
        </p:nvSpPr>
        <p:spPr>
          <a:xfrm>
            <a:off x="1173956" y="1353388"/>
            <a:ext cx="2605548" cy="306705"/>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POWER SUPPLY</a:t>
            </a:r>
          </a:p>
        </p:txBody>
      </p:sp>
      <p:sp>
        <p:nvSpPr>
          <p:cNvPr id="6" name="TextBox 5"/>
          <p:cNvSpPr txBox="1"/>
          <p:nvPr/>
        </p:nvSpPr>
        <p:spPr>
          <a:xfrm>
            <a:off x="2861186" y="1353388"/>
            <a:ext cx="1245443" cy="306705"/>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SWITCH</a:t>
            </a:r>
          </a:p>
        </p:txBody>
      </p:sp>
      <p:sp>
        <p:nvSpPr>
          <p:cNvPr id="7" name="TextBox 6"/>
          <p:cNvSpPr txBox="1"/>
          <p:nvPr/>
        </p:nvSpPr>
        <p:spPr>
          <a:xfrm>
            <a:off x="4106630" y="2399071"/>
            <a:ext cx="1586247" cy="306705"/>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ARUDINO UNO</a:t>
            </a:r>
          </a:p>
        </p:txBody>
      </p:sp>
      <p:sp>
        <p:nvSpPr>
          <p:cNvPr id="8" name="TextBox 7"/>
          <p:cNvSpPr txBox="1"/>
          <p:nvPr/>
        </p:nvSpPr>
        <p:spPr>
          <a:xfrm rot="10800000" flipV="1">
            <a:off x="6922639" y="1136082"/>
            <a:ext cx="1288026" cy="306705"/>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IR REMOTE</a:t>
            </a:r>
          </a:p>
        </p:txBody>
      </p:sp>
      <p:sp>
        <p:nvSpPr>
          <p:cNvPr id="9" name="TextBox 8"/>
          <p:cNvSpPr txBox="1"/>
          <p:nvPr/>
        </p:nvSpPr>
        <p:spPr>
          <a:xfrm>
            <a:off x="137652" y="4001225"/>
            <a:ext cx="1602658" cy="52197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ULTRASONIC SENSOR</a:t>
            </a:r>
          </a:p>
        </p:txBody>
      </p:sp>
      <p:sp>
        <p:nvSpPr>
          <p:cNvPr id="10" name="Footer Placeholder 9"/>
          <p:cNvSpPr>
            <a:spLocks noGrp="1"/>
          </p:cNvSpPr>
          <p:nvPr>
            <p:ph type="ftr" idx="11"/>
          </p:nvPr>
        </p:nvSpPr>
        <p:spPr>
          <a:xfrm>
            <a:off x="3302000" y="6356350"/>
            <a:ext cx="4851400" cy="365125"/>
          </a:xfrm>
        </p:spPr>
        <p:txBody>
          <a:bodyPr/>
          <a:lstStyle/>
          <a:p>
            <a:r>
              <a:rPr lang="en-IN" dirty="0"/>
              <a:t>MET INSTITUTE  OF ENGINEERING,  MULTIFUNCTIONAL ROBOT  CAR</a:t>
            </a:r>
          </a:p>
          <a:p>
            <a:endParaRPr lang="en-IN" dirty="0"/>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12" name="TextBox 11"/>
          <p:cNvSpPr txBox="1"/>
          <p:nvPr/>
        </p:nvSpPr>
        <p:spPr>
          <a:xfrm>
            <a:off x="4199472" y="6066282"/>
            <a:ext cx="2305685" cy="306705"/>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HC5 BLUETOOTH MODEL</a:t>
            </a:r>
          </a:p>
        </p:txBody>
      </p:sp>
      <p:sp>
        <p:nvSpPr>
          <p:cNvPr id="13" name="TextBox 12"/>
          <p:cNvSpPr txBox="1"/>
          <p:nvPr/>
        </p:nvSpPr>
        <p:spPr>
          <a:xfrm>
            <a:off x="792481" y="5997677"/>
            <a:ext cx="2949791" cy="306705"/>
          </a:xfrm>
          <a:prstGeom prst="rect">
            <a:avLst/>
          </a:prstGeom>
          <a:noFill/>
        </p:spPr>
        <p:txBody>
          <a:bodyPr wrap="square" rtlCol="0">
            <a:spAutoFit/>
          </a:bodyPr>
          <a:lstStyle/>
          <a:p>
            <a:r>
              <a:rPr lang="pt-BR" sz="1400" dirty="0">
                <a:latin typeface="Times New Roman" panose="02020603050405020304"/>
                <a:cs typeface="Times New Roman" panose="02020603050405020304"/>
              </a:rPr>
              <a:t>SG90 </a:t>
            </a:r>
            <a:r>
              <a:rPr lang="pt-BR" sz="1400" spc="10" dirty="0">
                <a:latin typeface="Times New Roman" panose="02020603050405020304"/>
                <a:cs typeface="Times New Roman" panose="02020603050405020304"/>
              </a:rPr>
              <a:t>DC </a:t>
            </a:r>
            <a:r>
              <a:rPr lang="pt-BR" sz="1400" spc="-5" dirty="0">
                <a:latin typeface="Times New Roman" panose="02020603050405020304"/>
                <a:cs typeface="Times New Roman" panose="02020603050405020304"/>
              </a:rPr>
              <a:t>SERVO</a:t>
            </a:r>
            <a:r>
              <a:rPr lang="pt-BR" sz="1400" spc="-114" dirty="0">
                <a:latin typeface="Times New Roman" panose="02020603050405020304"/>
                <a:cs typeface="Times New Roman" panose="02020603050405020304"/>
              </a:rPr>
              <a:t> </a:t>
            </a:r>
            <a:r>
              <a:rPr lang="pt-BR" sz="1400" dirty="0">
                <a:latin typeface="Times New Roman" panose="02020603050405020304"/>
                <a:cs typeface="Times New Roman" panose="02020603050405020304"/>
              </a:rPr>
              <a:t>MOTOR</a:t>
            </a:r>
            <a:endParaRPr lang="en-IN" dirty="0"/>
          </a:p>
        </p:txBody>
      </p:sp>
      <p:sp>
        <p:nvSpPr>
          <p:cNvPr id="14" name="TextBox 13"/>
          <p:cNvSpPr txBox="1"/>
          <p:nvPr/>
        </p:nvSpPr>
        <p:spPr>
          <a:xfrm>
            <a:off x="749712" y="2856775"/>
            <a:ext cx="1372680" cy="306705"/>
          </a:xfrm>
          <a:prstGeom prst="rect">
            <a:avLst/>
          </a:prstGeom>
          <a:noFill/>
        </p:spPr>
        <p:txBody>
          <a:bodyPr wrap="square" rtlCol="0">
            <a:spAutoFit/>
          </a:bodyPr>
          <a:lstStyle/>
          <a:p>
            <a:r>
              <a:rPr lang="en-IN" dirty="0"/>
              <a:t>IR RECEIVER </a:t>
            </a:r>
          </a:p>
        </p:txBody>
      </p:sp>
      <mc:AlternateContent xmlns:mc="http://schemas.openxmlformats.org/markup-compatibility/2006" xmlns:p14="http://schemas.microsoft.com/office/powerpoint/2010/main">
        <mc:Choice Requires="p14">
          <p:contentPart p14:bwMode="auto" r:id="rId10">
            <p14:nvContentPartPr>
              <p14:cNvPr id="19" name="Ink 18"/>
              <p14:cNvContentPartPr/>
              <p14:nvPr/>
            </p14:nvContentPartPr>
            <p14:xfrm>
              <a:off x="2862209" y="587748"/>
              <a:ext cx="324360" cy="34200"/>
            </p14:xfrm>
          </p:contentPart>
        </mc:Choice>
        <mc:Fallback xmlns="">
          <p:pic>
            <p:nvPicPr>
              <p:cNvPr id="19" name="Ink 18"/>
            </p:nvPicPr>
            <p:blipFill>
              <a:blip r:embed="rId11"/>
            </p:blipFill>
            <p:spPr>
              <a:xfrm>
                <a:off x="2862209" y="587748"/>
                <a:ext cx="324360" cy="3420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20" name="Ink 19"/>
              <p14:cNvContentPartPr/>
              <p14:nvPr/>
            </p14:nvContentPartPr>
            <p14:xfrm>
              <a:off x="3962009" y="648588"/>
              <a:ext cx="360" cy="360"/>
            </p14:xfrm>
          </p:contentPart>
        </mc:Choice>
        <mc:Fallback xmlns="">
          <p:pic>
            <p:nvPicPr>
              <p:cNvPr id="20" name="Ink 19"/>
            </p:nvPicPr>
            <p:blipFill>
              <a:blip r:embed="rId13"/>
            </p:blipFill>
            <p:spPr>
              <a:xfrm>
                <a:off x="3962009" y="648588"/>
                <a:ext cx="360" cy="360"/>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21" name="Ink 20"/>
              <p14:cNvContentPartPr/>
              <p14:nvPr/>
            </p14:nvContentPartPr>
            <p14:xfrm>
              <a:off x="3962009" y="648588"/>
              <a:ext cx="360" cy="360"/>
            </p14:xfrm>
          </p:contentPart>
        </mc:Choice>
        <mc:Fallback xmlns="">
          <p:pic>
            <p:nvPicPr>
              <p:cNvPr id="21" name="Ink 20"/>
            </p:nvPicPr>
            <p:blipFill>
              <a:blip r:embed="rId13"/>
            </p:blipFill>
            <p:spPr>
              <a:xfrm>
                <a:off x="3962009" y="648588"/>
                <a:ext cx="360" cy="36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22" name="Ink 21"/>
              <p14:cNvContentPartPr/>
              <p14:nvPr/>
            </p14:nvContentPartPr>
            <p14:xfrm>
              <a:off x="2878409" y="395171"/>
              <a:ext cx="1090080" cy="228600"/>
            </p14:xfrm>
          </p:contentPart>
        </mc:Choice>
        <mc:Fallback xmlns="">
          <p:pic>
            <p:nvPicPr>
              <p:cNvPr id="22" name="Ink 21"/>
              <p:cNvPicPr/>
              <p:nvPr/>
            </p:nvPicPr>
            <p:blipFill>
              <a:blip r:embed="rId16"/>
              <a:stretch>
                <a:fillRect/>
              </a:stretch>
            </p:blipFill>
            <p:spPr>
              <a:xfrm>
                <a:off x="2788409" y="215171"/>
                <a:ext cx="126972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p14:cNvContentPartPr/>
              <p14:nvPr/>
            </p14:nvContentPartPr>
            <p14:xfrm>
              <a:off x="2870849" y="599268"/>
              <a:ext cx="360" cy="360"/>
            </p14:xfrm>
          </p:contentPart>
        </mc:Choice>
        <mc:Fallback xmlns="">
          <p:pic>
            <p:nvPicPr>
              <p:cNvPr id="23" name="Ink 22"/>
            </p:nvPicPr>
            <p:blipFill>
              <a:blip r:embed="rId13"/>
            </p:blipFill>
            <p:spPr>
              <a:xfrm>
                <a:off x="2870849" y="599268"/>
                <a:ext cx="360" cy="360"/>
              </a:xfrm>
              <a:prstGeom prst="rect"/>
            </p:spPr>
          </p:pic>
        </mc:Fallback>
      </mc:AlternateContent>
      <mc:AlternateContent xmlns:mc="http://schemas.openxmlformats.org/markup-compatibility/2006" xmlns:p14="http://schemas.microsoft.com/office/powerpoint/2010/main">
        <mc:Choice Requires="p14">
          <p:contentPart p14:bwMode="auto" r:id="rId18">
            <p14:nvContentPartPr>
              <p14:cNvPr id="24" name="Ink 23"/>
              <p14:cNvContentPartPr/>
              <p14:nvPr/>
            </p14:nvContentPartPr>
            <p14:xfrm>
              <a:off x="2870849" y="599268"/>
              <a:ext cx="360" cy="360"/>
            </p14:xfrm>
          </p:contentPart>
        </mc:Choice>
        <mc:Fallback xmlns="">
          <p:pic>
            <p:nvPicPr>
              <p:cNvPr id="24" name="Ink 23"/>
            </p:nvPicPr>
            <p:blipFill>
              <a:blip r:embed="rId13"/>
            </p:blipFill>
            <p:spPr>
              <a:xfrm>
                <a:off x="2870849" y="599268"/>
                <a:ext cx="360" cy="360"/>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25" name="Ink 24"/>
              <p14:cNvContentPartPr/>
              <p14:nvPr/>
            </p14:nvContentPartPr>
            <p14:xfrm>
              <a:off x="2870849" y="599268"/>
              <a:ext cx="360" cy="360"/>
            </p14:xfrm>
          </p:contentPart>
        </mc:Choice>
        <mc:Fallback xmlns="">
          <p:pic>
            <p:nvPicPr>
              <p:cNvPr id="25" name="Ink 24"/>
            </p:nvPicPr>
            <p:blipFill>
              <a:blip r:embed="rId13"/>
            </p:blipFill>
            <p:spPr>
              <a:xfrm>
                <a:off x="2870849" y="599268"/>
                <a:ext cx="360" cy="360"/>
              </a:xfrm>
              <a:prstGeom prst="rect"/>
            </p:spPr>
          </p:pic>
        </mc:Fallback>
      </mc:AlternateContent>
      <p:sp>
        <p:nvSpPr>
          <p:cNvPr id="30" name="TextBox 29"/>
          <p:cNvSpPr txBox="1"/>
          <p:nvPr/>
        </p:nvSpPr>
        <p:spPr>
          <a:xfrm>
            <a:off x="8288594" y="3067666"/>
            <a:ext cx="3139444" cy="953135"/>
          </a:xfrm>
          <a:prstGeom prst="rect">
            <a:avLst/>
          </a:prstGeom>
          <a:noFill/>
        </p:spPr>
        <p:txBody>
          <a:bodyPr wrap="square" rtlCol="0">
            <a:spAutoFit/>
          </a:bodyPr>
          <a:lstStyle/>
          <a:p>
            <a:r>
              <a:rPr lang="en-IN" sz="1400" dirty="0">
                <a:latin typeface="Times New Roman" panose="02020603050405020304"/>
                <a:cs typeface="Times New Roman" panose="02020603050405020304"/>
              </a:rPr>
              <a:t>L298N </a:t>
            </a:r>
          </a:p>
          <a:p>
            <a:r>
              <a:rPr lang="en-IN" sz="1400" dirty="0">
                <a:latin typeface="Times New Roman" panose="02020603050405020304"/>
                <a:cs typeface="Times New Roman" panose="02020603050405020304"/>
              </a:rPr>
              <a:t>MOTOR</a:t>
            </a:r>
          </a:p>
          <a:p>
            <a:r>
              <a:rPr lang="en-IN" sz="1400" spc="-5" dirty="0">
                <a:latin typeface="Times New Roman" panose="02020603050405020304"/>
                <a:cs typeface="Times New Roman" panose="02020603050405020304"/>
              </a:rPr>
              <a:t>DRIVER </a:t>
            </a:r>
          </a:p>
          <a:p>
            <a:r>
              <a:rPr lang="en-IN" spc="-5" dirty="0">
                <a:latin typeface="Times New Roman" panose="02020603050405020304"/>
                <a:cs typeface="Times New Roman" panose="02020603050405020304"/>
              </a:rPr>
              <a:t> </a:t>
            </a:r>
            <a:r>
              <a:rPr lang="en-IN" sz="1400" spc="-5" dirty="0">
                <a:latin typeface="Times New Roman" panose="02020603050405020304"/>
                <a:cs typeface="Times New Roman" panose="02020603050405020304"/>
              </a:rPr>
              <a:t>SHIELD</a:t>
            </a:r>
            <a:endParaRPr lang="en-IN" dirty="0"/>
          </a:p>
        </p:txBody>
      </p:sp>
      <p:sp>
        <p:nvSpPr>
          <p:cNvPr id="31" name="TextBox 30"/>
          <p:cNvSpPr txBox="1"/>
          <p:nvPr/>
        </p:nvSpPr>
        <p:spPr>
          <a:xfrm>
            <a:off x="9339306" y="5685272"/>
            <a:ext cx="1348105" cy="306705"/>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APPLICATION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BAEF74-B2A7-1AE1-A567-0845317DA1AB}"/>
              </a:ext>
            </a:extLst>
          </p:cNvPr>
          <p:cNvSpPr>
            <a:spLocks noGrp="1"/>
          </p:cNvSpPr>
          <p:nvPr>
            <p:ph type="ftr" idx="11"/>
          </p:nvPr>
        </p:nvSpPr>
        <p:spPr>
          <a:xfrm>
            <a:off x="3581401" y="6356350"/>
            <a:ext cx="4571999"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062D7136-D3B2-A66C-4773-FAF69B84C2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F67DD759-1E57-7058-0920-1E700736A93F}"/>
              </a:ext>
            </a:extLst>
          </p:cNvPr>
          <p:cNvSpPr txBox="1"/>
          <p:nvPr/>
        </p:nvSpPr>
        <p:spPr>
          <a:xfrm>
            <a:off x="2635045" y="501445"/>
            <a:ext cx="7069394"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Circuit Diagram Of  NODE MCU</a:t>
            </a:r>
            <a:endParaRPr lang="en-IN" sz="3600" dirty="0"/>
          </a:p>
        </p:txBody>
      </p:sp>
      <p:pic>
        <p:nvPicPr>
          <p:cNvPr id="7" name="Picture 6">
            <a:extLst>
              <a:ext uri="{FF2B5EF4-FFF2-40B4-BE49-F238E27FC236}">
                <a16:creationId xmlns:a16="http://schemas.microsoft.com/office/drawing/2014/main" id="{BB5559ED-2221-AB98-B21C-2F6588F6758C}"/>
              </a:ext>
            </a:extLst>
          </p:cNvPr>
          <p:cNvPicPr>
            <a:picLocks noChangeAspect="1"/>
          </p:cNvPicPr>
          <p:nvPr/>
        </p:nvPicPr>
        <p:blipFill>
          <a:blip r:embed="rId2"/>
          <a:stretch>
            <a:fillRect/>
          </a:stretch>
        </p:blipFill>
        <p:spPr>
          <a:xfrm>
            <a:off x="1698216" y="1147776"/>
            <a:ext cx="8448674" cy="4810125"/>
          </a:xfrm>
          <a:prstGeom prst="rect">
            <a:avLst/>
          </a:prstGeom>
        </p:spPr>
      </p:pic>
    </p:spTree>
    <p:extLst>
      <p:ext uri="{BB962C8B-B14F-4D97-AF65-F5344CB8AC3E}">
        <p14:creationId xmlns:p14="http://schemas.microsoft.com/office/powerpoint/2010/main" val="3896485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idx="11"/>
          </p:nvPr>
        </p:nvSpPr>
        <p:spPr>
          <a:xfrm>
            <a:off x="2912882" y="6356350"/>
            <a:ext cx="5240518" cy="365125"/>
          </a:xfrm>
        </p:spPr>
        <p:txBody>
          <a:bodyPr/>
          <a:lstStyle/>
          <a:p>
            <a:r>
              <a:rPr lang="en-IN" dirty="0"/>
              <a:t>MET INSTITUTE  OF ENGINEERING,  MULTIFUNCTIONAL ROBOT  CAR</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14</a:t>
            </a:fld>
            <a:endParaRPr lang="en-US"/>
          </a:p>
        </p:txBody>
      </p:sp>
      <p:sp>
        <p:nvSpPr>
          <p:cNvPr id="6" name="Text Box 5"/>
          <p:cNvSpPr txBox="1"/>
          <p:nvPr/>
        </p:nvSpPr>
        <p:spPr>
          <a:xfrm>
            <a:off x="872490" y="812165"/>
            <a:ext cx="9624751" cy="2616101"/>
          </a:xfrm>
          <a:prstGeom prst="rect">
            <a:avLst/>
          </a:prstGeom>
          <a:noFill/>
        </p:spPr>
        <p:txBody>
          <a:bodyPr wrap="none" rtlCol="0">
            <a:spAutoFit/>
          </a:bodyPr>
          <a:lstStyle/>
          <a:p>
            <a:pPr algn="l"/>
            <a:r>
              <a:rPr lang="en-US" sz="1800" dirty="0">
                <a:latin typeface="Times New Roman" panose="02020603050405020304" pitchFamily="18" charset="0"/>
                <a:cs typeface="Times New Roman" panose="02020603050405020304" pitchFamily="18" charset="0"/>
              </a:rPr>
              <a:t>Input Set = {B1,B2,B3,B4,B5,V1,V2,V3,V4,V5,M,L,O}</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Where,</a:t>
            </a:r>
          </a:p>
          <a:p>
            <a:pPr algn="just"/>
            <a:r>
              <a:rPr lang="en-US" sz="1800" dirty="0">
                <a:latin typeface="Times New Roman" panose="02020603050405020304" pitchFamily="18" charset="0"/>
                <a:cs typeface="Times New Roman" panose="02020603050405020304" pitchFamily="18" charset="0"/>
              </a:rPr>
              <a:t>B1 = Forward Button   	 V1 = Voice </a:t>
            </a:r>
            <a:r>
              <a:rPr lang="en-US" sz="1800" dirty="0">
                <a:latin typeface="Times New Roman" panose="02020603050405020304" pitchFamily="18" charset="0"/>
                <a:cs typeface="Times New Roman" panose="02020603050405020304" pitchFamily="18" charset="0"/>
                <a:sym typeface="+mn-ea"/>
              </a:rPr>
              <a:t>Forward command	     M = Manual Mode</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B2 = Back Button	                 </a:t>
            </a:r>
            <a:r>
              <a:rPr lang="en-US" sz="1800" dirty="0">
                <a:latin typeface="Times New Roman" panose="02020603050405020304" pitchFamily="18" charset="0"/>
                <a:cs typeface="Times New Roman" panose="02020603050405020304" pitchFamily="18" charset="0"/>
                <a:sym typeface="+mn-ea"/>
              </a:rPr>
              <a:t>V2 = Voice Back command		     L  = Line Follower Mode</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B3 = Left Button	                 </a:t>
            </a:r>
            <a:r>
              <a:rPr lang="en-US" sz="1800" dirty="0">
                <a:latin typeface="Times New Roman" panose="02020603050405020304" pitchFamily="18" charset="0"/>
                <a:cs typeface="Times New Roman" panose="02020603050405020304" pitchFamily="18" charset="0"/>
                <a:sym typeface="+mn-ea"/>
              </a:rPr>
              <a:t>V3 = Voice Left command		     O = Obstacle Avoiding Mode</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B4 = Right Button	                 </a:t>
            </a:r>
            <a:r>
              <a:rPr lang="en-US" sz="1800" dirty="0">
                <a:latin typeface="Times New Roman" panose="02020603050405020304" pitchFamily="18" charset="0"/>
                <a:cs typeface="Times New Roman" panose="02020603050405020304" pitchFamily="18" charset="0"/>
                <a:sym typeface="+mn-ea"/>
              </a:rPr>
              <a:t>V4 = Voice Right command</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B5 = Stop		 </a:t>
            </a:r>
            <a:r>
              <a:rPr lang="en-US" sz="1800" dirty="0">
                <a:latin typeface="Times New Roman" panose="02020603050405020304" pitchFamily="18" charset="0"/>
                <a:cs typeface="Times New Roman" panose="02020603050405020304" pitchFamily="18" charset="0"/>
                <a:sym typeface="+mn-ea"/>
              </a:rPr>
              <a:t>V5 = Voice Stop command</a:t>
            </a:r>
            <a:endParaRPr lang="en-US" sz="18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8" name="Text Box 7"/>
          <p:cNvSpPr txBox="1"/>
          <p:nvPr/>
        </p:nvSpPr>
        <p:spPr>
          <a:xfrm>
            <a:off x="952500" y="3736975"/>
            <a:ext cx="5862955" cy="2984500"/>
          </a:xfrm>
          <a:prstGeom prst="rect">
            <a:avLst/>
          </a:prstGeom>
          <a:noFill/>
        </p:spPr>
        <p:txBody>
          <a:bodyPr wrap="none" rtlCol="0">
            <a:spAutoFit/>
          </a:bodyPr>
          <a:lstStyle/>
          <a:p>
            <a:pPr algn="l"/>
            <a:r>
              <a:rPr lang="en-US" sz="2000" dirty="0">
                <a:latin typeface="Times New Roman" panose="02020603050405020304" pitchFamily="18" charset="0"/>
                <a:cs typeface="Times New Roman" panose="02020603050405020304" pitchFamily="18" charset="0"/>
              </a:rPr>
              <a:t>Process Set = {S1, S2, S3, S4, S5, S8, S9, S10, S130}</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Where,</a:t>
            </a:r>
          </a:p>
          <a:p>
            <a:pPr algn="l"/>
            <a:r>
              <a:rPr lang="en-US" sz="2000" dirty="0">
                <a:latin typeface="Times New Roman" panose="02020603050405020304" pitchFamily="18" charset="0"/>
                <a:cs typeface="Times New Roman" panose="02020603050405020304" pitchFamily="18" charset="0"/>
              </a:rPr>
              <a:t>S1 = Send 1 To Arduino	</a:t>
            </a:r>
            <a:r>
              <a:rPr lang="en-US" sz="2000" dirty="0">
                <a:latin typeface="Times New Roman" panose="02020603050405020304" pitchFamily="18" charset="0"/>
                <a:cs typeface="Times New Roman" panose="02020603050405020304" pitchFamily="18" charset="0"/>
                <a:sym typeface="+mn-ea"/>
              </a:rPr>
              <a:t>S8    = Send 8 To Arduino</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sym typeface="+mn-ea"/>
              </a:rPr>
              <a:t>S2 = Send 2 To Arduino	S9    = Send 9 To Arduino</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sym typeface="+mn-ea"/>
              </a:rPr>
              <a:t>S3 = Send 3 To Arduino	S10  = Send 10 To Arduino</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sym typeface="+mn-ea"/>
              </a:rPr>
              <a:t>S4 = Send 4 To Arduino	S130= Send 130 To Arduino</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sym typeface="+mn-ea"/>
              </a:rPr>
              <a:t>S5 = Send 5 To Arduino</a:t>
            </a:r>
            <a:endParaRPr lang="en-US" sz="2000" dirty="0">
              <a:latin typeface="Times New Roman" panose="02020603050405020304" pitchFamily="18" charset="0"/>
              <a:cs typeface="Times New Roman" panose="02020603050405020304" pitchFamily="18" charset="0"/>
            </a:endParaRPr>
          </a:p>
          <a:p>
            <a:pPr algn="l"/>
            <a:endParaRPr lang="en-US" dirty="0"/>
          </a:p>
          <a:p>
            <a:endParaRPr lang="en-US" dirty="0"/>
          </a:p>
        </p:txBody>
      </p:sp>
      <p:sp>
        <p:nvSpPr>
          <p:cNvPr id="10" name="Text Box 9"/>
          <p:cNvSpPr txBox="1"/>
          <p:nvPr/>
        </p:nvSpPr>
        <p:spPr>
          <a:xfrm>
            <a:off x="872489" y="226695"/>
            <a:ext cx="9393918"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MATHEMATICAL MODEL</a:t>
            </a:r>
          </a:p>
        </p:txBody>
      </p:sp>
      <p:cxnSp>
        <p:nvCxnSpPr>
          <p:cNvPr id="11" name="Straight Connector 10"/>
          <p:cNvCxnSpPr/>
          <p:nvPr/>
        </p:nvCxnSpPr>
        <p:spPr>
          <a:xfrm>
            <a:off x="425450" y="3590290"/>
            <a:ext cx="1134046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idx="11"/>
          </p:nvPr>
        </p:nvSpPr>
        <p:spPr>
          <a:xfrm>
            <a:off x="2856322" y="6356350"/>
            <a:ext cx="5297078" cy="365125"/>
          </a:xfrm>
        </p:spPr>
        <p:txBody>
          <a:bodyPr/>
          <a:lstStyle/>
          <a:p>
            <a:r>
              <a:rPr lang="en-IN" dirty="0"/>
              <a:t>MET INSTITUTE  OF ENGINEERING,  MULTIFUNCTIONAL ROBOT  CAR</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15</a:t>
            </a:fld>
            <a:endParaRPr lang="en-US"/>
          </a:p>
        </p:txBody>
      </p:sp>
      <p:sp>
        <p:nvSpPr>
          <p:cNvPr id="2" name="Text Box 1"/>
          <p:cNvSpPr txBox="1"/>
          <p:nvPr/>
        </p:nvSpPr>
        <p:spPr>
          <a:xfrm>
            <a:off x="1139825" y="215900"/>
            <a:ext cx="3828292" cy="3139321"/>
          </a:xfrm>
          <a:prstGeom prst="rect">
            <a:avLst/>
          </a:prstGeom>
          <a:noFill/>
        </p:spPr>
        <p:txBody>
          <a:bodyPr wrap="none" rtlCol="0">
            <a:spAutoFit/>
          </a:bodyPr>
          <a:lstStyle/>
          <a:p>
            <a:pPr algn="l"/>
            <a:r>
              <a:rPr lang="en-US" sz="1800" dirty="0">
                <a:latin typeface="Times New Roman" panose="02020603050405020304" pitchFamily="18" charset="0"/>
                <a:cs typeface="Times New Roman" panose="02020603050405020304" pitchFamily="18" charset="0"/>
                <a:sym typeface="+mn-ea"/>
              </a:rPr>
              <a:t>Output Set = {F, B, L, R, S, M, O, L}</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Where,</a:t>
            </a:r>
          </a:p>
          <a:p>
            <a:pPr algn="l"/>
            <a:r>
              <a:rPr lang="en-US" sz="1800" dirty="0">
                <a:latin typeface="Times New Roman" panose="02020603050405020304" pitchFamily="18" charset="0"/>
                <a:cs typeface="Times New Roman" panose="02020603050405020304" pitchFamily="18" charset="0"/>
              </a:rPr>
              <a:t>F = Moves Forward</a:t>
            </a:r>
          </a:p>
          <a:p>
            <a:pPr algn="l"/>
            <a:r>
              <a:rPr lang="en-US" sz="1800" dirty="0">
                <a:latin typeface="Times New Roman" panose="02020603050405020304" pitchFamily="18" charset="0"/>
                <a:cs typeface="Times New Roman" panose="02020603050405020304" pitchFamily="18" charset="0"/>
              </a:rPr>
              <a:t>B = Moves Backward</a:t>
            </a:r>
          </a:p>
          <a:p>
            <a:pPr algn="l"/>
            <a:r>
              <a:rPr lang="en-US" sz="1800" dirty="0">
                <a:latin typeface="Times New Roman" panose="02020603050405020304" pitchFamily="18" charset="0"/>
                <a:cs typeface="Times New Roman" panose="02020603050405020304" pitchFamily="18" charset="0"/>
              </a:rPr>
              <a:t>L = Turns Left</a:t>
            </a:r>
          </a:p>
          <a:p>
            <a:pPr algn="l"/>
            <a:r>
              <a:rPr lang="en-US" sz="1800" dirty="0">
                <a:latin typeface="Times New Roman" panose="02020603050405020304" pitchFamily="18" charset="0"/>
                <a:cs typeface="Times New Roman" panose="02020603050405020304" pitchFamily="18" charset="0"/>
              </a:rPr>
              <a:t>R = Turns Right</a:t>
            </a:r>
          </a:p>
          <a:p>
            <a:pPr algn="l"/>
            <a:r>
              <a:rPr lang="en-US" sz="1800" dirty="0">
                <a:latin typeface="Times New Roman" panose="02020603050405020304" pitchFamily="18" charset="0"/>
                <a:cs typeface="Times New Roman" panose="02020603050405020304" pitchFamily="18" charset="0"/>
              </a:rPr>
              <a:t>S = Stop</a:t>
            </a:r>
          </a:p>
          <a:p>
            <a:pPr algn="l"/>
            <a:r>
              <a:rPr lang="en-US" sz="1800" dirty="0">
                <a:latin typeface="Times New Roman" panose="02020603050405020304" pitchFamily="18" charset="0"/>
                <a:cs typeface="Times New Roman" panose="02020603050405020304" pitchFamily="18" charset="0"/>
              </a:rPr>
              <a:t>M = Enter In Manual Mode</a:t>
            </a:r>
          </a:p>
          <a:p>
            <a:pPr algn="l"/>
            <a:r>
              <a:rPr lang="en-US" sz="1800" dirty="0">
                <a:latin typeface="Times New Roman" panose="02020603050405020304" pitchFamily="18" charset="0"/>
                <a:cs typeface="Times New Roman" panose="02020603050405020304" pitchFamily="18" charset="0"/>
              </a:rPr>
              <a:t>O = Enters In Obstacle Avoiding Mode</a:t>
            </a:r>
          </a:p>
          <a:p>
            <a:pPr algn="l"/>
            <a:r>
              <a:rPr lang="en-US" sz="1800" dirty="0">
                <a:latin typeface="Times New Roman" panose="02020603050405020304" pitchFamily="18" charset="0"/>
                <a:cs typeface="Times New Roman" panose="02020603050405020304" pitchFamily="18" charset="0"/>
              </a:rPr>
              <a:t>L = Enters in Line Follower Mode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idx="11"/>
          </p:nvPr>
        </p:nvSpPr>
        <p:spPr>
          <a:xfrm>
            <a:off x="3242821" y="6356350"/>
            <a:ext cx="4910579" cy="365125"/>
          </a:xfrm>
        </p:spPr>
        <p:txBody>
          <a:bodyPr/>
          <a:lstStyle/>
          <a:p>
            <a:r>
              <a:rPr lang="en-IN" dirty="0"/>
              <a:t>MET INSTITUTE  OF ENGINEERING,  MULTIFUNCTIONAL ROBOT  CAR</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a:t>
            </a:fld>
            <a:endParaRPr lang="en-US"/>
          </a:p>
        </p:txBody>
      </p:sp>
      <p:sp>
        <p:nvSpPr>
          <p:cNvPr id="3" name="Flowchart: Connector 2"/>
          <p:cNvSpPr/>
          <p:nvPr/>
        </p:nvSpPr>
        <p:spPr>
          <a:xfrm>
            <a:off x="384175" y="1067435"/>
            <a:ext cx="2205355" cy="488061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Flowchart: Connector 5"/>
          <p:cNvSpPr/>
          <p:nvPr/>
        </p:nvSpPr>
        <p:spPr>
          <a:xfrm>
            <a:off x="4567555" y="1003935"/>
            <a:ext cx="2205355" cy="488061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Flowchart: Connector 6"/>
          <p:cNvSpPr/>
          <p:nvPr/>
        </p:nvSpPr>
        <p:spPr>
          <a:xfrm>
            <a:off x="8345805" y="1067435"/>
            <a:ext cx="2205355" cy="488061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 Box 7"/>
          <p:cNvSpPr txBox="1"/>
          <p:nvPr/>
        </p:nvSpPr>
        <p:spPr>
          <a:xfrm>
            <a:off x="1240155" y="1382395"/>
            <a:ext cx="493395" cy="4399915"/>
          </a:xfrm>
          <a:prstGeom prst="rect">
            <a:avLst/>
          </a:prstGeom>
          <a:noFill/>
        </p:spPr>
        <p:txBody>
          <a:bodyPr wrap="none" rtlCol="0">
            <a:spAutoFit/>
          </a:bodyPr>
          <a:lstStyle/>
          <a:p>
            <a:r>
              <a:rPr lang="en-US" sz="2000"/>
              <a:t>B1</a:t>
            </a:r>
          </a:p>
          <a:p>
            <a:r>
              <a:rPr lang="en-US" sz="2000"/>
              <a:t>B2</a:t>
            </a:r>
          </a:p>
          <a:p>
            <a:r>
              <a:rPr lang="en-US" sz="2000"/>
              <a:t>B3</a:t>
            </a:r>
          </a:p>
          <a:p>
            <a:r>
              <a:rPr lang="en-US" sz="2000"/>
              <a:t>B4</a:t>
            </a:r>
          </a:p>
          <a:p>
            <a:r>
              <a:rPr lang="en-US" sz="2000"/>
              <a:t>B5</a:t>
            </a:r>
          </a:p>
          <a:p>
            <a:r>
              <a:rPr lang="en-US" sz="2000"/>
              <a:t>V1</a:t>
            </a:r>
          </a:p>
          <a:p>
            <a:r>
              <a:rPr lang="en-US" sz="2000"/>
              <a:t>V2</a:t>
            </a:r>
          </a:p>
          <a:p>
            <a:r>
              <a:rPr lang="en-US" sz="2000"/>
              <a:t>V3</a:t>
            </a:r>
          </a:p>
          <a:p>
            <a:r>
              <a:rPr lang="en-US" sz="2000"/>
              <a:t>V4</a:t>
            </a:r>
          </a:p>
          <a:p>
            <a:r>
              <a:rPr lang="en-US" sz="2000"/>
              <a:t>V5</a:t>
            </a:r>
          </a:p>
          <a:p>
            <a:r>
              <a:rPr lang="en-US" sz="2000"/>
              <a:t>M</a:t>
            </a:r>
          </a:p>
          <a:p>
            <a:r>
              <a:rPr lang="en-US" sz="2000"/>
              <a:t>L</a:t>
            </a:r>
          </a:p>
          <a:p>
            <a:r>
              <a:rPr lang="en-US" sz="2000"/>
              <a:t>O</a:t>
            </a:r>
          </a:p>
          <a:p>
            <a:endParaRPr lang="en-US" sz="2000"/>
          </a:p>
        </p:txBody>
      </p:sp>
      <p:sp>
        <p:nvSpPr>
          <p:cNvPr id="9" name="Text Box 8"/>
          <p:cNvSpPr txBox="1"/>
          <p:nvPr/>
        </p:nvSpPr>
        <p:spPr>
          <a:xfrm>
            <a:off x="5406390" y="1175385"/>
            <a:ext cx="567055" cy="4538345"/>
          </a:xfrm>
          <a:prstGeom prst="rect">
            <a:avLst/>
          </a:prstGeom>
          <a:noFill/>
        </p:spPr>
        <p:txBody>
          <a:bodyPr wrap="none" rtlCol="0">
            <a:spAutoFit/>
          </a:bodyPr>
          <a:lstStyle/>
          <a:p>
            <a:r>
              <a:rPr lang="en-US" sz="1700"/>
              <a:t>S1</a:t>
            </a:r>
          </a:p>
          <a:p>
            <a:endParaRPr lang="en-US" sz="1700"/>
          </a:p>
          <a:p>
            <a:r>
              <a:rPr lang="en-US" sz="1700"/>
              <a:t>S2</a:t>
            </a:r>
          </a:p>
          <a:p>
            <a:endParaRPr lang="en-US" sz="1700"/>
          </a:p>
          <a:p>
            <a:r>
              <a:rPr lang="en-US" sz="1700"/>
              <a:t>S3</a:t>
            </a:r>
          </a:p>
          <a:p>
            <a:endParaRPr lang="en-US" sz="1700"/>
          </a:p>
          <a:p>
            <a:r>
              <a:rPr lang="en-US" sz="1700"/>
              <a:t>S4</a:t>
            </a:r>
          </a:p>
          <a:p>
            <a:endParaRPr lang="en-US" sz="1700"/>
          </a:p>
          <a:p>
            <a:r>
              <a:rPr lang="en-US" sz="1700"/>
              <a:t>S5</a:t>
            </a:r>
          </a:p>
          <a:p>
            <a:endParaRPr lang="en-US" sz="1700"/>
          </a:p>
          <a:p>
            <a:r>
              <a:rPr lang="en-US" sz="1700"/>
              <a:t>S8</a:t>
            </a:r>
          </a:p>
          <a:p>
            <a:endParaRPr lang="en-US" sz="1700"/>
          </a:p>
          <a:p>
            <a:r>
              <a:rPr lang="en-US" sz="1700"/>
              <a:t>S9</a:t>
            </a:r>
          </a:p>
          <a:p>
            <a:endParaRPr lang="en-US" sz="1700"/>
          </a:p>
          <a:p>
            <a:r>
              <a:rPr lang="en-US" sz="1700"/>
              <a:t>S10</a:t>
            </a:r>
          </a:p>
          <a:p>
            <a:endParaRPr lang="en-US" sz="1700"/>
          </a:p>
          <a:p>
            <a:endParaRPr lang="en-US" sz="1700"/>
          </a:p>
        </p:txBody>
      </p:sp>
      <p:sp>
        <p:nvSpPr>
          <p:cNvPr id="10" name="Text Box 9"/>
          <p:cNvSpPr txBox="1"/>
          <p:nvPr/>
        </p:nvSpPr>
        <p:spPr>
          <a:xfrm>
            <a:off x="9262110" y="1321435"/>
            <a:ext cx="373380" cy="4246245"/>
          </a:xfrm>
          <a:prstGeom prst="rect">
            <a:avLst/>
          </a:prstGeom>
          <a:noFill/>
        </p:spPr>
        <p:txBody>
          <a:bodyPr wrap="none" rtlCol="0">
            <a:spAutoFit/>
          </a:bodyPr>
          <a:lstStyle/>
          <a:p>
            <a:r>
              <a:rPr lang="en-US" sz="1800"/>
              <a:t>F</a:t>
            </a:r>
          </a:p>
          <a:p>
            <a:endParaRPr lang="en-US" sz="1800"/>
          </a:p>
          <a:p>
            <a:r>
              <a:rPr lang="en-US" sz="1800"/>
              <a:t>B</a:t>
            </a:r>
          </a:p>
          <a:p>
            <a:endParaRPr lang="en-US" sz="1800"/>
          </a:p>
          <a:p>
            <a:r>
              <a:rPr lang="en-US" sz="1800"/>
              <a:t>L</a:t>
            </a:r>
          </a:p>
          <a:p>
            <a:endParaRPr lang="en-US" sz="1800"/>
          </a:p>
          <a:p>
            <a:r>
              <a:rPr lang="en-US" sz="1800"/>
              <a:t>R</a:t>
            </a:r>
          </a:p>
          <a:p>
            <a:endParaRPr lang="en-US" sz="1800"/>
          </a:p>
          <a:p>
            <a:r>
              <a:rPr lang="en-US" sz="1800"/>
              <a:t>S</a:t>
            </a:r>
          </a:p>
          <a:p>
            <a:endParaRPr lang="en-US" sz="1800"/>
          </a:p>
          <a:p>
            <a:r>
              <a:rPr lang="en-US" sz="1800"/>
              <a:t>M</a:t>
            </a:r>
          </a:p>
          <a:p>
            <a:endParaRPr lang="en-US" sz="1800"/>
          </a:p>
          <a:p>
            <a:r>
              <a:rPr lang="en-US" sz="1800"/>
              <a:t>O</a:t>
            </a:r>
          </a:p>
          <a:p>
            <a:endParaRPr lang="en-US" sz="1800"/>
          </a:p>
          <a:p>
            <a:r>
              <a:rPr lang="en-US" sz="1800"/>
              <a:t>L</a:t>
            </a:r>
          </a:p>
        </p:txBody>
      </p:sp>
      <p:cxnSp>
        <p:nvCxnSpPr>
          <p:cNvPr id="11" name="Straight Arrow Connector 10"/>
          <p:cNvCxnSpPr/>
          <p:nvPr/>
        </p:nvCxnSpPr>
        <p:spPr>
          <a:xfrm flipV="1">
            <a:off x="1662430" y="1331595"/>
            <a:ext cx="3751580" cy="265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697990" y="1880235"/>
            <a:ext cx="37509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73225" y="2207895"/>
            <a:ext cx="3793490" cy="149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652905" y="1360805"/>
            <a:ext cx="3741420" cy="1784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660525" y="1945640"/>
            <a:ext cx="3774440" cy="14820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652905" y="2490470"/>
            <a:ext cx="3782060" cy="423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1"/>
          </p:cNvCxnSpPr>
          <p:nvPr/>
        </p:nvCxnSpPr>
        <p:spPr>
          <a:xfrm>
            <a:off x="1703070" y="2792730"/>
            <a:ext cx="3703320" cy="652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652905" y="2430145"/>
            <a:ext cx="3771900" cy="12503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52905" y="2984500"/>
            <a:ext cx="3782060" cy="1009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672590" y="3539490"/>
            <a:ext cx="3752215" cy="737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551940" y="3929380"/>
            <a:ext cx="3914775" cy="6991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490345" y="4487545"/>
            <a:ext cx="3954780" cy="450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551940" y="4981575"/>
            <a:ext cx="3862705" cy="255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858510" y="1321435"/>
            <a:ext cx="3418840" cy="1504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863590" y="2393315"/>
            <a:ext cx="3363595" cy="205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766435" y="1897380"/>
            <a:ext cx="3439160"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755640" y="2878455"/>
            <a:ext cx="3535680" cy="259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895975" y="3428365"/>
            <a:ext cx="3362960" cy="236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874385" y="3956685"/>
            <a:ext cx="3406140" cy="290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820410" y="4441825"/>
            <a:ext cx="3470910" cy="323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003925" y="4980305"/>
            <a:ext cx="3255010" cy="356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 Box 32"/>
          <p:cNvSpPr txBox="1"/>
          <p:nvPr/>
        </p:nvSpPr>
        <p:spPr>
          <a:xfrm>
            <a:off x="1002030" y="495935"/>
            <a:ext cx="3510280" cy="521970"/>
          </a:xfrm>
          <a:prstGeom prst="rect">
            <a:avLst/>
          </a:prstGeom>
          <a:noFill/>
        </p:spPr>
        <p:txBody>
          <a:bodyPr wrap="none" rtlCol="0">
            <a:spAutoFit/>
          </a:bodyPr>
          <a:lstStyle/>
          <a:p>
            <a:r>
              <a:rPr lang="en-US" sz="2800"/>
              <a:t>Mathematical Model:</a:t>
            </a:r>
            <a:r>
              <a:rPr lang="en-US"/>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7790D9-F3AD-8A7B-C607-1476E5EA2D58}"/>
              </a:ext>
            </a:extLst>
          </p:cNvPr>
          <p:cNvSpPr>
            <a:spLocks noGrp="1"/>
          </p:cNvSpPr>
          <p:nvPr>
            <p:ph type="ftr" idx="11"/>
          </p:nvPr>
        </p:nvSpPr>
        <p:spPr>
          <a:xfrm>
            <a:off x="3451825" y="6356350"/>
            <a:ext cx="4701575"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928397F8-04DD-7DCB-0C99-EB6055BFE3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4" name="Picture 3">
            <a:extLst>
              <a:ext uri="{FF2B5EF4-FFF2-40B4-BE49-F238E27FC236}">
                <a16:creationId xmlns:a16="http://schemas.microsoft.com/office/drawing/2014/main" id="{241D2988-15FD-8B24-6EB3-40BD14DEF7E4}"/>
              </a:ext>
            </a:extLst>
          </p:cNvPr>
          <p:cNvPicPr>
            <a:picLocks noChangeAspect="1"/>
          </p:cNvPicPr>
          <p:nvPr/>
        </p:nvPicPr>
        <p:blipFill>
          <a:blip r:embed="rId2"/>
          <a:stretch>
            <a:fillRect/>
          </a:stretch>
        </p:blipFill>
        <p:spPr>
          <a:xfrm>
            <a:off x="854704" y="920993"/>
            <a:ext cx="2597121" cy="3617840"/>
          </a:xfrm>
          <a:prstGeom prst="rect">
            <a:avLst/>
          </a:prstGeom>
        </p:spPr>
      </p:pic>
      <p:sp>
        <p:nvSpPr>
          <p:cNvPr id="6" name="TextBox 5">
            <a:extLst>
              <a:ext uri="{FF2B5EF4-FFF2-40B4-BE49-F238E27FC236}">
                <a16:creationId xmlns:a16="http://schemas.microsoft.com/office/drawing/2014/main" id="{997242E2-7DF1-2BBB-2B3E-8471448FA043}"/>
              </a:ext>
            </a:extLst>
          </p:cNvPr>
          <p:cNvSpPr txBox="1"/>
          <p:nvPr/>
        </p:nvSpPr>
        <p:spPr>
          <a:xfrm>
            <a:off x="658761" y="2922835"/>
            <a:ext cx="10874477" cy="3416320"/>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Arduino is an open source electronics platform that is based on the easy-to-use software and hardware. Arduino board are able to read inputs (like light glowing on a sensor, a finger touched on a button, or a message of Twitter) and turn it into an output (like activating motors, turning on an LED, publishing some content online). We can tell our board what to do by sending a group of instructions to the microcontroller on the board. Over many years, Arduino has been the brain of hundreds and thousands of projects, from day-to-day objects to complex scientific instruments. It was developed at the Ivrea Interaction Design Institute, which aims to help students without a background in electronics and programming for fast prototyping. Thanks to its simple user experience, Arduino has been used in hundreds and thousands of different projects and applications. The software of Arduino is easy-to-use for beginners and flexible enough for advanced users. It runs on Mac, Windows, and Linux. There are many other microcontrollers and microcontroller platforms other than Arduino available for physical computing. Arduino has simplified the process of working with microcontrollers. It also offers some advantages for teachers, students, and interested amateurs over other systems</a:t>
            </a:r>
          </a:p>
        </p:txBody>
      </p:sp>
      <p:sp>
        <p:nvSpPr>
          <p:cNvPr id="7" name="TextBox 6">
            <a:extLst>
              <a:ext uri="{FF2B5EF4-FFF2-40B4-BE49-F238E27FC236}">
                <a16:creationId xmlns:a16="http://schemas.microsoft.com/office/drawing/2014/main" id="{1B6DC81F-A40A-F58C-A169-FBE2B5F8FB49}"/>
              </a:ext>
            </a:extLst>
          </p:cNvPr>
          <p:cNvSpPr txBox="1"/>
          <p:nvPr/>
        </p:nvSpPr>
        <p:spPr>
          <a:xfrm>
            <a:off x="4038600" y="1081548"/>
            <a:ext cx="3837039" cy="369332"/>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1)Arduino UNO Board</a:t>
            </a:r>
          </a:p>
        </p:txBody>
      </p:sp>
      <p:sp>
        <p:nvSpPr>
          <p:cNvPr id="8" name="TextBox 7">
            <a:extLst>
              <a:ext uri="{FF2B5EF4-FFF2-40B4-BE49-F238E27FC236}">
                <a16:creationId xmlns:a16="http://schemas.microsoft.com/office/drawing/2014/main" id="{B002D118-5F2D-3AF1-6831-E5653A4EB1DA}"/>
              </a:ext>
            </a:extLst>
          </p:cNvPr>
          <p:cNvSpPr txBox="1"/>
          <p:nvPr/>
        </p:nvSpPr>
        <p:spPr>
          <a:xfrm>
            <a:off x="4100051" y="110806"/>
            <a:ext cx="1995948"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Modules</a:t>
            </a:r>
          </a:p>
        </p:txBody>
      </p:sp>
    </p:spTree>
    <p:extLst>
      <p:ext uri="{BB962C8B-B14F-4D97-AF65-F5344CB8AC3E}">
        <p14:creationId xmlns:p14="http://schemas.microsoft.com/office/powerpoint/2010/main" val="3519282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F8811E-5BA8-EAB4-2546-58DB22852B44}"/>
              </a:ext>
            </a:extLst>
          </p:cNvPr>
          <p:cNvSpPr>
            <a:spLocks noGrp="1"/>
          </p:cNvSpPr>
          <p:nvPr>
            <p:ph type="ftr" idx="11"/>
          </p:nvPr>
        </p:nvSpPr>
        <p:spPr>
          <a:xfrm>
            <a:off x="3373120" y="6356350"/>
            <a:ext cx="4780280"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D23AF041-0464-9E1A-FD27-2883137711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4" name="Picture 3">
            <a:extLst>
              <a:ext uri="{FF2B5EF4-FFF2-40B4-BE49-F238E27FC236}">
                <a16:creationId xmlns:a16="http://schemas.microsoft.com/office/drawing/2014/main" id="{6BC1C5DB-4A07-5F61-DE82-AB0D3AAEB238}"/>
              </a:ext>
            </a:extLst>
          </p:cNvPr>
          <p:cNvPicPr>
            <a:picLocks noChangeAspect="1"/>
          </p:cNvPicPr>
          <p:nvPr/>
        </p:nvPicPr>
        <p:blipFill>
          <a:blip r:embed="rId2"/>
          <a:stretch>
            <a:fillRect/>
          </a:stretch>
        </p:blipFill>
        <p:spPr>
          <a:xfrm>
            <a:off x="706831" y="754546"/>
            <a:ext cx="2499577" cy="1828959"/>
          </a:xfrm>
          <a:prstGeom prst="rect">
            <a:avLst/>
          </a:prstGeom>
        </p:spPr>
      </p:pic>
      <p:sp>
        <p:nvSpPr>
          <p:cNvPr id="6" name="TextBox 5">
            <a:extLst>
              <a:ext uri="{FF2B5EF4-FFF2-40B4-BE49-F238E27FC236}">
                <a16:creationId xmlns:a16="http://schemas.microsoft.com/office/drawing/2014/main" id="{C860FAEB-67A8-434B-47E9-64038471173A}"/>
              </a:ext>
            </a:extLst>
          </p:cNvPr>
          <p:cNvSpPr txBox="1"/>
          <p:nvPr/>
        </p:nvSpPr>
        <p:spPr>
          <a:xfrm>
            <a:off x="609600" y="2853167"/>
            <a:ext cx="10648335" cy="286232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An ultrasonic sensor is an electronic device that measures the distance of a target object by emitting ultrasonic waves, and then converting the reflected waves into an electrical signal. Ultrasonic waves travel way faster than the speed of audible sound (i.e. the sound that humans can hear). Ultrasonic sensors have two main components: the receiver and the transmitter. The transmitter emits the sound using piezoelectric crystals and the receiver encounters the sound after it has travelled to and from the target. To calculate the distance between the sensor and the object, the sensor measures the time taken between the emission of the sound by the transmitter to its contact with the receiver. Ultrasonic sensors are used firstly and commonly as proximity sensors. They can be found in an anti-collision safety systems and automobile self-parking technology. In comparison to Infrared sensors in proximity sensing applications, ultrasonic sensors are not as susceptible to interference of smoke, gas, and other airborne particles</a:t>
            </a:r>
            <a:endParaRPr lang="en-IN"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252988E-BDF0-0D50-7861-03A7D01A6F11}"/>
              </a:ext>
            </a:extLst>
          </p:cNvPr>
          <p:cNvSpPr txBox="1"/>
          <p:nvPr/>
        </p:nvSpPr>
        <p:spPr>
          <a:xfrm>
            <a:off x="3992881" y="1150374"/>
            <a:ext cx="2683222" cy="369332"/>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2) Ultrasonic Sensor</a:t>
            </a:r>
          </a:p>
        </p:txBody>
      </p:sp>
    </p:spTree>
    <p:extLst>
      <p:ext uri="{BB962C8B-B14F-4D97-AF65-F5344CB8AC3E}">
        <p14:creationId xmlns:p14="http://schemas.microsoft.com/office/powerpoint/2010/main" val="2530002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A85E5A-251A-4654-4714-13FF9E76A535}"/>
              </a:ext>
            </a:extLst>
          </p:cNvPr>
          <p:cNvSpPr>
            <a:spLocks noGrp="1"/>
          </p:cNvSpPr>
          <p:nvPr>
            <p:ph type="ftr" idx="11"/>
          </p:nvPr>
        </p:nvSpPr>
        <p:spPr>
          <a:xfrm>
            <a:off x="3403600" y="6356350"/>
            <a:ext cx="4749800"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FCB4C117-D93F-5F26-1EF6-5B3ED2CC4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4" name="Picture 3">
            <a:extLst>
              <a:ext uri="{FF2B5EF4-FFF2-40B4-BE49-F238E27FC236}">
                <a16:creationId xmlns:a16="http://schemas.microsoft.com/office/drawing/2014/main" id="{B0D59319-E0A9-7A69-2DE5-19732E86ADA8}"/>
              </a:ext>
            </a:extLst>
          </p:cNvPr>
          <p:cNvPicPr>
            <a:picLocks noChangeAspect="1"/>
          </p:cNvPicPr>
          <p:nvPr/>
        </p:nvPicPr>
        <p:blipFill>
          <a:blip r:embed="rId2"/>
          <a:stretch>
            <a:fillRect/>
          </a:stretch>
        </p:blipFill>
        <p:spPr>
          <a:xfrm>
            <a:off x="550606" y="530321"/>
            <a:ext cx="2420968" cy="2300845"/>
          </a:xfrm>
          <a:prstGeom prst="rect">
            <a:avLst/>
          </a:prstGeom>
        </p:spPr>
      </p:pic>
      <p:sp>
        <p:nvSpPr>
          <p:cNvPr id="6" name="TextBox 5">
            <a:extLst>
              <a:ext uri="{FF2B5EF4-FFF2-40B4-BE49-F238E27FC236}">
                <a16:creationId xmlns:a16="http://schemas.microsoft.com/office/drawing/2014/main" id="{49BC3F5D-646F-54E8-B284-869431D01D05}"/>
              </a:ext>
            </a:extLst>
          </p:cNvPr>
          <p:cNvSpPr txBox="1"/>
          <p:nvPr/>
        </p:nvSpPr>
        <p:spPr>
          <a:xfrm>
            <a:off x="619431" y="3193410"/>
            <a:ext cx="10609007" cy="2308324"/>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A servomotor is a linear actuator or a rotary actuator that allows for accurate control of linear or angular position, acceleration and velocity. It consists of a sensor coupled with motor for position feedback. It also requires a relatively sophisticated controller, designed specifically for use with servomotors. The servo motor is a simple DC motor. With the help of servomechanism, it is controlled for specific angular rotation. Now-a-days, servo motors are widely used in many industrial applications. In the obstacle avoiding robot, it is used for rotating the ultrasonic sensors. Whenever any obstacle comes in front of it, the robot detects it and stops and then after that servo motor rotates in both left and right directions. Along with the servo motor, the ultrasonic sensor which is mounted on it also rotates</a:t>
            </a:r>
            <a:endParaRPr lang="en-IN"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89D70D2-C20E-3825-8AFE-4F09BE69B9AD}"/>
              </a:ext>
            </a:extLst>
          </p:cNvPr>
          <p:cNvSpPr txBox="1"/>
          <p:nvPr/>
        </p:nvSpPr>
        <p:spPr>
          <a:xfrm>
            <a:off x="3923071" y="806245"/>
            <a:ext cx="4230329"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3)Servo Motor (Tower Pro SG90)</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178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C2E7AF-637A-5A63-CB8A-6A57C6068DB1}"/>
              </a:ext>
            </a:extLst>
          </p:cNvPr>
          <p:cNvSpPr>
            <a:spLocks noGrp="1"/>
          </p:cNvSpPr>
          <p:nvPr>
            <p:ph type="ftr" idx="11"/>
          </p:nvPr>
        </p:nvSpPr>
        <p:spPr>
          <a:xfrm>
            <a:off x="3244646" y="6321732"/>
            <a:ext cx="5223387" cy="365125"/>
          </a:xfrm>
        </p:spPr>
        <p:txBody>
          <a:bodyPr/>
          <a:lstStyle/>
          <a:p>
            <a:r>
              <a:rPr lang="en-IN" dirty="0"/>
              <a:t>MET INSTITUTE  OF ENGINEERING,  MULTIFUNCTIONAL  ROBOT CAR</a:t>
            </a:r>
          </a:p>
        </p:txBody>
      </p:sp>
      <p:sp>
        <p:nvSpPr>
          <p:cNvPr id="3" name="Slide Number Placeholder 2">
            <a:extLst>
              <a:ext uri="{FF2B5EF4-FFF2-40B4-BE49-F238E27FC236}">
                <a16:creationId xmlns:a16="http://schemas.microsoft.com/office/drawing/2014/main" id="{B9459EFC-912D-1D13-FD64-2D4B24ACBB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5" name="TextBox 4">
            <a:extLst>
              <a:ext uri="{FF2B5EF4-FFF2-40B4-BE49-F238E27FC236}">
                <a16:creationId xmlns:a16="http://schemas.microsoft.com/office/drawing/2014/main" id="{970512DA-DB29-E8C4-9DDB-0EBCEABC8BBB}"/>
              </a:ext>
            </a:extLst>
          </p:cNvPr>
          <p:cNvSpPr txBox="1"/>
          <p:nvPr/>
        </p:nvSpPr>
        <p:spPr>
          <a:xfrm>
            <a:off x="3588775" y="-152023"/>
            <a:ext cx="3156154"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     INDEX </a:t>
            </a:r>
          </a:p>
        </p:txBody>
      </p:sp>
      <p:graphicFrame>
        <p:nvGraphicFramePr>
          <p:cNvPr id="6" name="Table 6">
            <a:extLst>
              <a:ext uri="{FF2B5EF4-FFF2-40B4-BE49-F238E27FC236}">
                <a16:creationId xmlns:a16="http://schemas.microsoft.com/office/drawing/2014/main" id="{174BB11F-2815-BB7C-F722-65099A76593E}"/>
              </a:ext>
            </a:extLst>
          </p:cNvPr>
          <p:cNvGraphicFramePr>
            <a:graphicFrameLocks noGrp="1"/>
          </p:cNvGraphicFramePr>
          <p:nvPr>
            <p:extLst>
              <p:ext uri="{D42A27DB-BD31-4B8C-83A1-F6EECF244321}">
                <p14:modId xmlns:p14="http://schemas.microsoft.com/office/powerpoint/2010/main" val="1764828368"/>
              </p:ext>
            </p:extLst>
          </p:nvPr>
        </p:nvGraphicFramePr>
        <p:xfrm>
          <a:off x="1087120" y="0"/>
          <a:ext cx="7985760" cy="6314024"/>
        </p:xfrm>
        <a:graphic>
          <a:graphicData uri="http://schemas.openxmlformats.org/drawingml/2006/table">
            <a:tbl>
              <a:tblPr firstRow="1" bandRow="1">
                <a:tableStyleId>{5C22544A-7EE6-4342-B048-85BDC9FD1C3A}</a:tableStyleId>
              </a:tblPr>
              <a:tblGrid>
                <a:gridCol w="881076">
                  <a:extLst>
                    <a:ext uri="{9D8B030D-6E8A-4147-A177-3AD203B41FA5}">
                      <a16:colId xmlns:a16="http://schemas.microsoft.com/office/drawing/2014/main" val="2448645573"/>
                    </a:ext>
                  </a:extLst>
                </a:gridCol>
                <a:gridCol w="3924285">
                  <a:extLst>
                    <a:ext uri="{9D8B030D-6E8A-4147-A177-3AD203B41FA5}">
                      <a16:colId xmlns:a16="http://schemas.microsoft.com/office/drawing/2014/main" val="2726254068"/>
                    </a:ext>
                  </a:extLst>
                </a:gridCol>
                <a:gridCol w="3180399">
                  <a:extLst>
                    <a:ext uri="{9D8B030D-6E8A-4147-A177-3AD203B41FA5}">
                      <a16:colId xmlns:a16="http://schemas.microsoft.com/office/drawing/2014/main" val="1211721964"/>
                    </a:ext>
                  </a:extLst>
                </a:gridCol>
              </a:tblGrid>
              <a:tr h="438100">
                <a:tc>
                  <a:txBody>
                    <a:bodyPr/>
                    <a:lstStyle/>
                    <a:p>
                      <a:r>
                        <a:rPr lang="en-IN" sz="1800" b="0" dirty="0" err="1">
                          <a:latin typeface="Times New Roman" panose="02020603050405020304" pitchFamily="18" charset="0"/>
                          <a:cs typeface="Times New Roman" panose="02020603050405020304" pitchFamily="18" charset="0"/>
                        </a:rPr>
                        <a:t>Sr.No</a:t>
                      </a:r>
                      <a:endParaRPr lang="en-IN" sz="1800" b="0" dirty="0">
                        <a:latin typeface="Times New Roman" panose="02020603050405020304" pitchFamily="18" charset="0"/>
                        <a:cs typeface="Times New Roman" panose="02020603050405020304" pitchFamily="18" charset="0"/>
                      </a:endParaRPr>
                    </a:p>
                  </a:txBody>
                  <a:tcPr/>
                </a:tc>
                <a:tc>
                  <a:txBody>
                    <a:bodyPr/>
                    <a:lstStyle/>
                    <a:p>
                      <a:r>
                        <a:rPr lang="en-IN" sz="1800" b="0" dirty="0">
                          <a:latin typeface="Times New Roman" panose="02020603050405020304" pitchFamily="18" charset="0"/>
                          <a:cs typeface="Times New Roman" panose="02020603050405020304" pitchFamily="18" charset="0"/>
                        </a:rPr>
                        <a:t>Title</a:t>
                      </a:r>
                    </a:p>
                  </a:txBody>
                  <a:tcPr/>
                </a:tc>
                <a:tc>
                  <a:txBody>
                    <a:bodyPr/>
                    <a:lstStyle/>
                    <a:p>
                      <a:r>
                        <a:rPr lang="en-IN" sz="1800" b="0" dirty="0">
                          <a:latin typeface="Times New Roman" panose="02020603050405020304" pitchFamily="18" charset="0"/>
                          <a:cs typeface="Times New Roman" panose="02020603050405020304" pitchFamily="18" charset="0"/>
                        </a:rPr>
                        <a:t>Page no.</a:t>
                      </a:r>
                    </a:p>
                  </a:txBody>
                  <a:tcPr/>
                </a:tc>
                <a:extLst>
                  <a:ext uri="{0D108BD9-81ED-4DB2-BD59-A6C34878D82A}">
                    <a16:rowId xmlns:a16="http://schemas.microsoft.com/office/drawing/2014/main" val="3989982311"/>
                  </a:ext>
                </a:extLst>
              </a:tr>
              <a:tr h="336654">
                <a:tc>
                  <a:txBody>
                    <a:bodyPr/>
                    <a:lstStyle/>
                    <a:p>
                      <a:r>
                        <a:rPr lang="en-IN" sz="1800" b="0" dirty="0">
                          <a:latin typeface="Times New Roman" panose="02020603050405020304" pitchFamily="18" charset="0"/>
                          <a:cs typeface="Times New Roman" panose="02020603050405020304" pitchFamily="18" charset="0"/>
                        </a:rPr>
                        <a:t>1</a:t>
                      </a:r>
                    </a:p>
                  </a:txBody>
                  <a:tcPr/>
                </a:tc>
                <a:tc>
                  <a:txBody>
                    <a:bodyPr/>
                    <a:lstStyle/>
                    <a:p>
                      <a:r>
                        <a:rPr lang="en-IN" sz="1800" b="0" dirty="0">
                          <a:latin typeface="Times New Roman" panose="02020603050405020304" pitchFamily="18" charset="0"/>
                          <a:cs typeface="Times New Roman" panose="02020603050405020304" pitchFamily="18" charset="0"/>
                        </a:rPr>
                        <a:t>Introduction </a:t>
                      </a:r>
                    </a:p>
                  </a:txBody>
                  <a:tcPr/>
                </a:tc>
                <a:tc>
                  <a:txBody>
                    <a:bodyPr/>
                    <a:lstStyle/>
                    <a:p>
                      <a:r>
                        <a:rPr lang="en-IN" sz="1800" b="0" dirty="0">
                          <a:latin typeface="Times New Roman" panose="02020603050405020304" pitchFamily="18" charset="0"/>
                          <a:cs typeface="Times New Roman" panose="02020603050405020304" pitchFamily="18" charset="0"/>
                        </a:rPr>
                        <a:t>3</a:t>
                      </a:r>
                    </a:p>
                  </a:txBody>
                  <a:tcPr/>
                </a:tc>
                <a:extLst>
                  <a:ext uri="{0D108BD9-81ED-4DB2-BD59-A6C34878D82A}">
                    <a16:rowId xmlns:a16="http://schemas.microsoft.com/office/drawing/2014/main" val="154737026"/>
                  </a:ext>
                </a:extLst>
              </a:tr>
              <a:tr h="336654">
                <a:tc>
                  <a:txBody>
                    <a:bodyPr/>
                    <a:lstStyle/>
                    <a:p>
                      <a:r>
                        <a:rPr lang="en-IN" sz="1800" b="0" dirty="0">
                          <a:latin typeface="Times New Roman" panose="02020603050405020304" pitchFamily="18" charset="0"/>
                          <a:cs typeface="Times New Roman" panose="02020603050405020304" pitchFamily="18" charset="0"/>
                        </a:rPr>
                        <a:t>2</a:t>
                      </a:r>
                    </a:p>
                  </a:txBody>
                  <a:tcPr/>
                </a:tc>
                <a:tc>
                  <a:txBody>
                    <a:bodyPr/>
                    <a:lstStyle/>
                    <a:p>
                      <a:r>
                        <a:rPr lang="en-IN" sz="1800" b="0" dirty="0">
                          <a:latin typeface="Times New Roman" panose="02020603050405020304" pitchFamily="18" charset="0"/>
                          <a:cs typeface="Times New Roman" panose="02020603050405020304" pitchFamily="18" charset="0"/>
                        </a:rPr>
                        <a:t>Problem Definition </a:t>
                      </a:r>
                    </a:p>
                  </a:txBody>
                  <a:tcPr/>
                </a:tc>
                <a:tc>
                  <a:txBody>
                    <a:bodyPr/>
                    <a:lstStyle/>
                    <a:p>
                      <a:r>
                        <a:rPr lang="en-IN" sz="1800" b="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2242531639"/>
                  </a:ext>
                </a:extLst>
              </a:tr>
              <a:tr h="336654">
                <a:tc>
                  <a:txBody>
                    <a:bodyPr/>
                    <a:lstStyle/>
                    <a:p>
                      <a:r>
                        <a:rPr lang="en-IN" sz="1800" b="0" dirty="0">
                          <a:latin typeface="Times New Roman" panose="02020603050405020304" pitchFamily="18" charset="0"/>
                          <a:cs typeface="Times New Roman" panose="02020603050405020304" pitchFamily="18" charset="0"/>
                        </a:rPr>
                        <a:t>3</a:t>
                      </a:r>
                    </a:p>
                  </a:txBody>
                  <a:tcPr/>
                </a:tc>
                <a:tc>
                  <a:txBody>
                    <a:bodyPr/>
                    <a:lstStyle/>
                    <a:p>
                      <a:r>
                        <a:rPr lang="en-IN" sz="1800" b="0" dirty="0">
                          <a:latin typeface="Times New Roman" panose="02020603050405020304" pitchFamily="18" charset="0"/>
                          <a:cs typeface="Times New Roman" panose="02020603050405020304" pitchFamily="18" charset="0"/>
                        </a:rPr>
                        <a:t>Objective</a:t>
                      </a:r>
                    </a:p>
                  </a:txBody>
                  <a:tcPr/>
                </a:tc>
                <a:tc>
                  <a:txBody>
                    <a:bodyPr/>
                    <a:lstStyle/>
                    <a:p>
                      <a:r>
                        <a:rPr lang="en-IN" sz="1800" b="0" dirty="0">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val="2645556532"/>
                  </a:ext>
                </a:extLst>
              </a:tr>
              <a:tr h="336654">
                <a:tc>
                  <a:txBody>
                    <a:bodyPr/>
                    <a:lstStyle/>
                    <a:p>
                      <a:r>
                        <a:rPr lang="en-IN" sz="1800" b="0" dirty="0">
                          <a:latin typeface="Times New Roman" panose="02020603050405020304" pitchFamily="18" charset="0"/>
                          <a:cs typeface="Times New Roman" panose="02020603050405020304" pitchFamily="18" charset="0"/>
                        </a:rPr>
                        <a:t>4</a:t>
                      </a:r>
                    </a:p>
                  </a:txBody>
                  <a:tcPr/>
                </a:tc>
                <a:tc>
                  <a:txBody>
                    <a:bodyPr/>
                    <a:lstStyle/>
                    <a:p>
                      <a:r>
                        <a:rPr lang="en-IN" sz="1800" b="0" dirty="0">
                          <a:latin typeface="Times New Roman" panose="02020603050405020304" pitchFamily="18" charset="0"/>
                          <a:cs typeface="Times New Roman" panose="02020603050405020304" pitchFamily="18" charset="0"/>
                        </a:rPr>
                        <a:t>Literature survey</a:t>
                      </a:r>
                    </a:p>
                  </a:txBody>
                  <a:tcPr/>
                </a:tc>
                <a:tc>
                  <a:txBody>
                    <a:bodyPr/>
                    <a:lstStyle/>
                    <a:p>
                      <a:r>
                        <a:rPr lang="en-IN" sz="1800" b="0" dirty="0">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2474867841"/>
                  </a:ext>
                </a:extLst>
              </a:tr>
              <a:tr h="336654">
                <a:tc>
                  <a:txBody>
                    <a:bodyPr/>
                    <a:lstStyle/>
                    <a:p>
                      <a:r>
                        <a:rPr lang="en-IN" sz="1800" b="0" dirty="0">
                          <a:latin typeface="Times New Roman" panose="02020603050405020304" pitchFamily="18" charset="0"/>
                          <a:cs typeface="Times New Roman" panose="02020603050405020304" pitchFamily="18" charset="0"/>
                        </a:rPr>
                        <a:t>5</a:t>
                      </a:r>
                    </a:p>
                  </a:txBody>
                  <a:tcPr/>
                </a:tc>
                <a:tc>
                  <a:txBody>
                    <a:bodyPr/>
                    <a:lstStyle/>
                    <a:p>
                      <a:r>
                        <a:rPr lang="en-IN" sz="1800" b="0" dirty="0">
                          <a:latin typeface="Times New Roman" panose="02020603050405020304" pitchFamily="18" charset="0"/>
                          <a:cs typeface="Times New Roman" panose="02020603050405020304" pitchFamily="18" charset="0"/>
                        </a:rPr>
                        <a:t>Proposed system</a:t>
                      </a:r>
                    </a:p>
                  </a:txBody>
                  <a:tcPr/>
                </a:tc>
                <a:tc>
                  <a:txBody>
                    <a:bodyPr/>
                    <a:lstStyle/>
                    <a:p>
                      <a:r>
                        <a:rPr lang="en-IN" sz="1800" b="0" dirty="0">
                          <a:latin typeface="Times New Roman" panose="02020603050405020304" pitchFamily="18" charset="0"/>
                          <a:cs typeface="Times New Roman" panose="02020603050405020304" pitchFamily="18" charset="0"/>
                        </a:rPr>
                        <a:t>9</a:t>
                      </a:r>
                    </a:p>
                  </a:txBody>
                  <a:tcPr/>
                </a:tc>
                <a:extLst>
                  <a:ext uri="{0D108BD9-81ED-4DB2-BD59-A6C34878D82A}">
                    <a16:rowId xmlns:a16="http://schemas.microsoft.com/office/drawing/2014/main" val="3022117793"/>
                  </a:ext>
                </a:extLst>
              </a:tr>
              <a:tr h="336654">
                <a:tc>
                  <a:txBody>
                    <a:bodyPr/>
                    <a:lstStyle/>
                    <a:p>
                      <a:r>
                        <a:rPr lang="en-IN" sz="1800" b="0" dirty="0">
                          <a:latin typeface="Times New Roman" panose="02020603050405020304" pitchFamily="18" charset="0"/>
                          <a:cs typeface="Times New Roman" panose="02020603050405020304" pitchFamily="18" charset="0"/>
                        </a:rPr>
                        <a:t>6</a:t>
                      </a:r>
                    </a:p>
                  </a:txBody>
                  <a:tcPr/>
                </a:tc>
                <a:tc>
                  <a:txBody>
                    <a:bodyPr/>
                    <a:lstStyle/>
                    <a:p>
                      <a:r>
                        <a:rPr lang="en-IN" sz="1800" b="0" dirty="0">
                          <a:latin typeface="Times New Roman" panose="02020603050405020304" pitchFamily="18" charset="0"/>
                          <a:cs typeface="Times New Roman" panose="02020603050405020304" pitchFamily="18" charset="0"/>
                        </a:rPr>
                        <a:t>Mathmatical model</a:t>
                      </a:r>
                    </a:p>
                  </a:txBody>
                  <a:tcPr/>
                </a:tc>
                <a:tc>
                  <a:txBody>
                    <a:bodyPr/>
                    <a:lstStyle/>
                    <a:p>
                      <a:r>
                        <a:rPr lang="en-IN" sz="1800" b="0"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76383668"/>
                  </a:ext>
                </a:extLst>
              </a:tr>
              <a:tr h="336654">
                <a:tc>
                  <a:txBody>
                    <a:bodyPr/>
                    <a:lstStyle/>
                    <a:p>
                      <a:r>
                        <a:rPr lang="en-IN" sz="1800" b="0" dirty="0">
                          <a:latin typeface="Times New Roman" panose="02020603050405020304" pitchFamily="18" charset="0"/>
                          <a:cs typeface="Times New Roman" panose="02020603050405020304" pitchFamily="18" charset="0"/>
                        </a:rPr>
                        <a:t>7</a:t>
                      </a:r>
                    </a:p>
                  </a:txBody>
                  <a:tcPr/>
                </a:tc>
                <a:tc>
                  <a:txBody>
                    <a:bodyPr/>
                    <a:lstStyle/>
                    <a:p>
                      <a:r>
                        <a:rPr lang="en-IN" sz="1800" b="0" dirty="0">
                          <a:latin typeface="Times New Roman" panose="02020603050405020304" pitchFamily="18" charset="0"/>
                          <a:cs typeface="Times New Roman" panose="02020603050405020304" pitchFamily="18" charset="0"/>
                        </a:rPr>
                        <a:t>Modules</a:t>
                      </a:r>
                    </a:p>
                  </a:txBody>
                  <a:tcPr/>
                </a:tc>
                <a:tc>
                  <a:txBody>
                    <a:bodyPr/>
                    <a:lstStyle/>
                    <a:p>
                      <a:r>
                        <a:rPr lang="en-IN" sz="1800" b="0" dirty="0">
                          <a:latin typeface="Times New Roman" panose="02020603050405020304" pitchFamily="18" charset="0"/>
                          <a:cs typeface="Times New Roman" panose="02020603050405020304" pitchFamily="18" charset="0"/>
                        </a:rPr>
                        <a:t>13</a:t>
                      </a:r>
                    </a:p>
                  </a:txBody>
                  <a:tcPr/>
                </a:tc>
                <a:extLst>
                  <a:ext uri="{0D108BD9-81ED-4DB2-BD59-A6C34878D82A}">
                    <a16:rowId xmlns:a16="http://schemas.microsoft.com/office/drawing/2014/main" val="265771533"/>
                  </a:ext>
                </a:extLst>
              </a:tr>
              <a:tr h="336654">
                <a:tc>
                  <a:txBody>
                    <a:bodyPr/>
                    <a:lstStyle/>
                    <a:p>
                      <a:r>
                        <a:rPr lang="en-IN" sz="1800" b="0" dirty="0">
                          <a:latin typeface="Times New Roman" panose="02020603050405020304" pitchFamily="18" charset="0"/>
                          <a:cs typeface="Times New Roman" panose="02020603050405020304" pitchFamily="18" charset="0"/>
                        </a:rPr>
                        <a:t>10</a:t>
                      </a:r>
                    </a:p>
                  </a:txBody>
                  <a:tcPr/>
                </a:tc>
                <a:tc>
                  <a:txBody>
                    <a:bodyPr/>
                    <a:lstStyle/>
                    <a:p>
                      <a:r>
                        <a:rPr lang="en-IN" sz="1800" b="0" dirty="0">
                          <a:latin typeface="Times New Roman" panose="02020603050405020304" pitchFamily="18" charset="0"/>
                          <a:cs typeface="Times New Roman" panose="02020603050405020304" pitchFamily="18" charset="0"/>
                        </a:rPr>
                        <a:t>Flowchart &amp; UML Diagram</a:t>
                      </a:r>
                    </a:p>
                  </a:txBody>
                  <a:tcPr/>
                </a:tc>
                <a:tc>
                  <a:txBody>
                    <a:bodyPr/>
                    <a:lstStyle/>
                    <a:p>
                      <a:r>
                        <a:rPr lang="en-IN" sz="1800" b="0" dirty="0">
                          <a:latin typeface="Times New Roman" panose="02020603050405020304" pitchFamily="18" charset="0"/>
                          <a:cs typeface="Times New Roman" panose="02020603050405020304" pitchFamily="18" charset="0"/>
                        </a:rPr>
                        <a:t>21</a:t>
                      </a:r>
                    </a:p>
                  </a:txBody>
                  <a:tcPr/>
                </a:tc>
                <a:extLst>
                  <a:ext uri="{0D108BD9-81ED-4DB2-BD59-A6C34878D82A}">
                    <a16:rowId xmlns:a16="http://schemas.microsoft.com/office/drawing/2014/main" val="2952468211"/>
                  </a:ext>
                </a:extLst>
              </a:tr>
              <a:tr h="336654">
                <a:tc>
                  <a:txBody>
                    <a:bodyPr/>
                    <a:lstStyle/>
                    <a:p>
                      <a:r>
                        <a:rPr lang="en-IN" sz="1800" b="0" dirty="0">
                          <a:latin typeface="Times New Roman" panose="02020603050405020304" pitchFamily="18" charset="0"/>
                          <a:cs typeface="Times New Roman" panose="02020603050405020304" pitchFamily="18" charset="0"/>
                        </a:rPr>
                        <a:t>11 </a:t>
                      </a:r>
                    </a:p>
                  </a:txBody>
                  <a:tcPr/>
                </a:tc>
                <a:tc>
                  <a:txBody>
                    <a:bodyPr/>
                    <a:lstStyle/>
                    <a:p>
                      <a:r>
                        <a:rPr lang="en-IN" sz="1800" b="0" dirty="0">
                          <a:latin typeface="Times New Roman" panose="02020603050405020304" pitchFamily="18" charset="0"/>
                          <a:cs typeface="Times New Roman" panose="02020603050405020304" pitchFamily="18" charset="0"/>
                        </a:rPr>
                        <a:t>Circuit Diagram </a:t>
                      </a:r>
                    </a:p>
                  </a:txBody>
                  <a:tcPr/>
                </a:tc>
                <a:tc>
                  <a:txBody>
                    <a:bodyPr/>
                    <a:lstStyle/>
                    <a:p>
                      <a:r>
                        <a:rPr lang="en-IN" sz="1800" b="0" dirty="0">
                          <a:latin typeface="Times New Roman" panose="02020603050405020304" pitchFamily="18" charset="0"/>
                          <a:cs typeface="Times New Roman" panose="02020603050405020304" pitchFamily="18" charset="0"/>
                        </a:rPr>
                        <a:t>22</a:t>
                      </a:r>
                    </a:p>
                  </a:txBody>
                  <a:tcPr/>
                </a:tc>
                <a:extLst>
                  <a:ext uri="{0D108BD9-81ED-4DB2-BD59-A6C34878D82A}">
                    <a16:rowId xmlns:a16="http://schemas.microsoft.com/office/drawing/2014/main" val="3568972895"/>
                  </a:ext>
                </a:extLst>
              </a:tr>
              <a:tr h="336654">
                <a:tc>
                  <a:txBody>
                    <a:bodyPr/>
                    <a:lstStyle/>
                    <a:p>
                      <a:r>
                        <a:rPr lang="en-IN" sz="1800" b="0" dirty="0">
                          <a:latin typeface="Times New Roman" panose="02020603050405020304" pitchFamily="18" charset="0"/>
                          <a:cs typeface="Times New Roman" panose="02020603050405020304" pitchFamily="18" charset="0"/>
                        </a:rPr>
                        <a:t>12</a:t>
                      </a:r>
                    </a:p>
                  </a:txBody>
                  <a:tcPr/>
                </a:tc>
                <a:tc>
                  <a:txBody>
                    <a:bodyPr/>
                    <a:lstStyle/>
                    <a:p>
                      <a:r>
                        <a:rPr lang="en-IN" sz="1800" b="0" dirty="0">
                          <a:latin typeface="Times New Roman" panose="02020603050405020304" pitchFamily="18" charset="0"/>
                          <a:cs typeface="Times New Roman" panose="02020603050405020304" pitchFamily="18" charset="0"/>
                        </a:rPr>
                        <a:t>Final Model Of Project</a:t>
                      </a:r>
                    </a:p>
                  </a:txBody>
                  <a:tcPr/>
                </a:tc>
                <a:tc>
                  <a:txBody>
                    <a:bodyPr/>
                    <a:lstStyle/>
                    <a:p>
                      <a:r>
                        <a:rPr lang="en-IN" sz="1800" b="0" dirty="0">
                          <a:latin typeface="Times New Roman" panose="02020603050405020304" pitchFamily="18" charset="0"/>
                          <a:cs typeface="Times New Roman" panose="02020603050405020304" pitchFamily="18" charset="0"/>
                        </a:rPr>
                        <a:t>23</a:t>
                      </a:r>
                    </a:p>
                  </a:txBody>
                  <a:tcPr/>
                </a:tc>
                <a:extLst>
                  <a:ext uri="{0D108BD9-81ED-4DB2-BD59-A6C34878D82A}">
                    <a16:rowId xmlns:a16="http://schemas.microsoft.com/office/drawing/2014/main" val="3764288986"/>
                  </a:ext>
                </a:extLst>
              </a:tr>
              <a:tr h="336654">
                <a:tc>
                  <a:txBody>
                    <a:bodyPr/>
                    <a:lstStyle/>
                    <a:p>
                      <a:r>
                        <a:rPr lang="en-IN" sz="1800" b="0" dirty="0">
                          <a:latin typeface="Times New Roman" panose="02020603050405020304" pitchFamily="18" charset="0"/>
                          <a:cs typeface="Times New Roman" panose="02020603050405020304" pitchFamily="18" charset="0"/>
                        </a:rPr>
                        <a:t>13</a:t>
                      </a:r>
                    </a:p>
                  </a:txBody>
                  <a:tcPr/>
                </a:tc>
                <a:tc>
                  <a:txBody>
                    <a:bodyPr/>
                    <a:lstStyle/>
                    <a:p>
                      <a:r>
                        <a:rPr lang="en-IN" sz="1800" b="0" dirty="0">
                          <a:latin typeface="Times New Roman" panose="02020603050405020304" pitchFamily="18" charset="0"/>
                          <a:cs typeface="Times New Roman" panose="02020603050405020304" pitchFamily="18" charset="0"/>
                        </a:rPr>
                        <a:t>Project Expenses</a:t>
                      </a:r>
                    </a:p>
                  </a:txBody>
                  <a:tcPr/>
                </a:tc>
                <a:tc>
                  <a:txBody>
                    <a:bodyPr/>
                    <a:lstStyle/>
                    <a:p>
                      <a:r>
                        <a:rPr lang="en-IN" sz="1800" b="0" dirty="0">
                          <a:latin typeface="Times New Roman" panose="02020603050405020304" pitchFamily="18" charset="0"/>
                          <a:cs typeface="Times New Roman" panose="02020603050405020304" pitchFamily="18" charset="0"/>
                        </a:rPr>
                        <a:t>24</a:t>
                      </a:r>
                    </a:p>
                  </a:txBody>
                  <a:tcPr/>
                </a:tc>
                <a:extLst>
                  <a:ext uri="{0D108BD9-81ED-4DB2-BD59-A6C34878D82A}">
                    <a16:rowId xmlns:a16="http://schemas.microsoft.com/office/drawing/2014/main" val="549548130"/>
                  </a:ext>
                </a:extLst>
              </a:tr>
              <a:tr h="439891">
                <a:tc>
                  <a:txBody>
                    <a:bodyPr/>
                    <a:lstStyle/>
                    <a:p>
                      <a:r>
                        <a:rPr lang="en-IN" sz="1800" b="0" dirty="0">
                          <a:latin typeface="Times New Roman" panose="02020603050405020304" pitchFamily="18" charset="0"/>
                          <a:cs typeface="Times New Roman" panose="02020603050405020304" pitchFamily="18" charset="0"/>
                        </a:rPr>
                        <a:t>14</a:t>
                      </a:r>
                    </a:p>
                  </a:txBody>
                  <a:tcPr/>
                </a:tc>
                <a:tc>
                  <a:txBody>
                    <a:bodyPr/>
                    <a:lstStyle/>
                    <a:p>
                      <a:r>
                        <a:rPr lang="en-IN" sz="1800" b="0" dirty="0">
                          <a:latin typeface="Times New Roman" panose="02020603050405020304" pitchFamily="18" charset="0"/>
                          <a:cs typeface="Times New Roman" panose="02020603050405020304" pitchFamily="18" charset="0"/>
                        </a:rPr>
                        <a:t>Advantages And Disadvantages </a:t>
                      </a:r>
                    </a:p>
                  </a:txBody>
                  <a:tcPr/>
                </a:tc>
                <a:tc>
                  <a:txBody>
                    <a:bodyPr/>
                    <a:lstStyle/>
                    <a:p>
                      <a:r>
                        <a:rPr lang="en-IN" sz="1800" b="0" dirty="0">
                          <a:latin typeface="Times New Roman" panose="02020603050405020304" pitchFamily="18" charset="0"/>
                          <a:cs typeface="Times New Roman" panose="02020603050405020304" pitchFamily="18" charset="0"/>
                        </a:rPr>
                        <a:t>19</a:t>
                      </a:r>
                    </a:p>
                  </a:txBody>
                  <a:tcPr/>
                </a:tc>
                <a:extLst>
                  <a:ext uri="{0D108BD9-81ED-4DB2-BD59-A6C34878D82A}">
                    <a16:rowId xmlns:a16="http://schemas.microsoft.com/office/drawing/2014/main" val="2734162515"/>
                  </a:ext>
                </a:extLst>
              </a:tr>
              <a:tr h="336654">
                <a:tc>
                  <a:txBody>
                    <a:bodyPr/>
                    <a:lstStyle/>
                    <a:p>
                      <a:r>
                        <a:rPr lang="en-IN" sz="1800" b="0" dirty="0">
                          <a:latin typeface="Times New Roman" panose="02020603050405020304" pitchFamily="18" charset="0"/>
                          <a:cs typeface="Times New Roman" panose="02020603050405020304" pitchFamily="18" charset="0"/>
                        </a:rPr>
                        <a:t>15</a:t>
                      </a:r>
                    </a:p>
                  </a:txBody>
                  <a:tcPr/>
                </a:tc>
                <a:tc>
                  <a:txBody>
                    <a:bodyPr/>
                    <a:lstStyle/>
                    <a:p>
                      <a:r>
                        <a:rPr lang="en-IN" sz="1800" b="0" dirty="0">
                          <a:latin typeface="Times New Roman" panose="02020603050405020304" pitchFamily="18" charset="0"/>
                          <a:cs typeface="Times New Roman" panose="02020603050405020304" pitchFamily="18" charset="0"/>
                        </a:rPr>
                        <a:t>Application </a:t>
                      </a:r>
                    </a:p>
                  </a:txBody>
                  <a:tcPr/>
                </a:tc>
                <a:tc>
                  <a:txBody>
                    <a:bodyPr/>
                    <a:lstStyle/>
                    <a:p>
                      <a:r>
                        <a:rPr lang="en-IN" sz="1800" b="0" dirty="0">
                          <a:latin typeface="Times New Roman" panose="02020603050405020304" pitchFamily="18" charset="0"/>
                          <a:cs typeface="Times New Roman" panose="02020603050405020304" pitchFamily="18" charset="0"/>
                        </a:rPr>
                        <a:t>20</a:t>
                      </a:r>
                    </a:p>
                  </a:txBody>
                  <a:tcPr/>
                </a:tc>
                <a:extLst>
                  <a:ext uri="{0D108BD9-81ED-4DB2-BD59-A6C34878D82A}">
                    <a16:rowId xmlns:a16="http://schemas.microsoft.com/office/drawing/2014/main" val="3843492730"/>
                  </a:ext>
                </a:extLst>
              </a:tr>
              <a:tr h="380730">
                <a:tc>
                  <a:txBody>
                    <a:bodyPr/>
                    <a:lstStyle/>
                    <a:p>
                      <a:r>
                        <a:rPr lang="en-IN" sz="1800" b="0" dirty="0">
                          <a:latin typeface="Times New Roman" panose="02020603050405020304" pitchFamily="18" charset="0"/>
                          <a:cs typeface="Times New Roman" panose="02020603050405020304" pitchFamily="18" charset="0"/>
                        </a:rPr>
                        <a:t>16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sz="1800" b="0" dirty="0">
                          <a:latin typeface="Times New Roman" panose="02020603050405020304" pitchFamily="18" charset="0"/>
                          <a:cs typeface="Times New Roman" panose="02020603050405020304" pitchFamily="18" charset="0"/>
                        </a:rPr>
                        <a:t>Conclusion </a:t>
                      </a:r>
                    </a:p>
                    <a:p>
                      <a:endParaRPr lang="en-IN" sz="1800" b="0" dirty="0">
                        <a:latin typeface="Times New Roman" panose="02020603050405020304" pitchFamily="18" charset="0"/>
                        <a:cs typeface="Times New Roman" panose="02020603050405020304" pitchFamily="18" charset="0"/>
                      </a:endParaRPr>
                    </a:p>
                  </a:txBody>
                  <a:tcPr/>
                </a:tc>
                <a:tc>
                  <a:txBody>
                    <a:bodyPr/>
                    <a:lstStyle/>
                    <a:p>
                      <a:r>
                        <a:rPr lang="en-IN" sz="1800" b="0" dirty="0">
                          <a:latin typeface="Times New Roman" panose="02020603050405020304" pitchFamily="18" charset="0"/>
                          <a:cs typeface="Times New Roman" panose="02020603050405020304" pitchFamily="18" charset="0"/>
                        </a:rPr>
                        <a:t>21</a:t>
                      </a:r>
                    </a:p>
                  </a:txBody>
                  <a:tcPr/>
                </a:tc>
                <a:extLst>
                  <a:ext uri="{0D108BD9-81ED-4DB2-BD59-A6C34878D82A}">
                    <a16:rowId xmlns:a16="http://schemas.microsoft.com/office/drawing/2014/main" val="3983850984"/>
                  </a:ext>
                </a:extLst>
              </a:tr>
              <a:tr h="406833">
                <a:tc>
                  <a:txBody>
                    <a:bodyPr/>
                    <a:lstStyle/>
                    <a:p>
                      <a:r>
                        <a:rPr lang="en-IN" sz="1800" b="0" dirty="0">
                          <a:latin typeface="Times New Roman" panose="02020603050405020304" pitchFamily="18" charset="0"/>
                          <a:cs typeface="Times New Roman" panose="02020603050405020304" pitchFamily="18" charset="0"/>
                        </a:rPr>
                        <a:t>17</a:t>
                      </a:r>
                    </a:p>
                  </a:txBody>
                  <a:tcPr/>
                </a:tc>
                <a:tc>
                  <a:txBody>
                    <a:bodyPr/>
                    <a:lstStyle/>
                    <a:p>
                      <a:r>
                        <a:rPr lang="en-IN" sz="1800" b="0" dirty="0">
                          <a:latin typeface="Times New Roman" panose="02020603050405020304" pitchFamily="18" charset="0"/>
                          <a:cs typeface="Times New Roman" panose="02020603050405020304" pitchFamily="18" charset="0"/>
                        </a:rPr>
                        <a:t>References</a:t>
                      </a:r>
                    </a:p>
                  </a:txBody>
                  <a:tcPr/>
                </a:tc>
                <a:tc>
                  <a:txBody>
                    <a:bodyPr/>
                    <a:lstStyle/>
                    <a:p>
                      <a:r>
                        <a:rPr lang="en-IN" sz="1800" b="0" dirty="0">
                          <a:latin typeface="Times New Roman" panose="02020603050405020304" pitchFamily="18" charset="0"/>
                          <a:cs typeface="Times New Roman" panose="02020603050405020304" pitchFamily="18" charset="0"/>
                        </a:rPr>
                        <a:t>23</a:t>
                      </a:r>
                    </a:p>
                  </a:txBody>
                  <a:tcPr/>
                </a:tc>
                <a:extLst>
                  <a:ext uri="{0D108BD9-81ED-4DB2-BD59-A6C34878D82A}">
                    <a16:rowId xmlns:a16="http://schemas.microsoft.com/office/drawing/2014/main" val="3292892372"/>
                  </a:ext>
                </a:extLst>
              </a:tr>
            </a:tbl>
          </a:graphicData>
        </a:graphic>
      </p:graphicFrame>
    </p:spTree>
    <p:extLst>
      <p:ext uri="{BB962C8B-B14F-4D97-AF65-F5344CB8AC3E}">
        <p14:creationId xmlns:p14="http://schemas.microsoft.com/office/powerpoint/2010/main" val="3754381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D2507C-ADB0-D9A3-AB9D-989E62515692}"/>
              </a:ext>
            </a:extLst>
          </p:cNvPr>
          <p:cNvSpPr>
            <a:spLocks noGrp="1"/>
          </p:cNvSpPr>
          <p:nvPr>
            <p:ph type="ftr" idx="11"/>
          </p:nvPr>
        </p:nvSpPr>
        <p:spPr>
          <a:xfrm>
            <a:off x="2966720" y="6356350"/>
            <a:ext cx="5186680"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946293E0-AE26-5AA5-2C95-BA477B1DD3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4" name="Picture 3">
            <a:extLst>
              <a:ext uri="{FF2B5EF4-FFF2-40B4-BE49-F238E27FC236}">
                <a16:creationId xmlns:a16="http://schemas.microsoft.com/office/drawing/2014/main" id="{FC7BC398-6221-3191-F0A3-56B284857ACF}"/>
              </a:ext>
            </a:extLst>
          </p:cNvPr>
          <p:cNvPicPr>
            <a:picLocks noChangeAspect="1"/>
          </p:cNvPicPr>
          <p:nvPr/>
        </p:nvPicPr>
        <p:blipFill>
          <a:blip r:embed="rId2"/>
          <a:stretch>
            <a:fillRect/>
          </a:stretch>
        </p:blipFill>
        <p:spPr>
          <a:xfrm>
            <a:off x="640678" y="852827"/>
            <a:ext cx="2928432" cy="1831379"/>
          </a:xfrm>
          <a:prstGeom prst="rect">
            <a:avLst/>
          </a:prstGeom>
        </p:spPr>
      </p:pic>
      <p:sp>
        <p:nvSpPr>
          <p:cNvPr id="6" name="TextBox 5">
            <a:extLst>
              <a:ext uri="{FF2B5EF4-FFF2-40B4-BE49-F238E27FC236}">
                <a16:creationId xmlns:a16="http://schemas.microsoft.com/office/drawing/2014/main" id="{08B005AD-3DB9-AEEE-939A-1293CA5F7D5A}"/>
              </a:ext>
            </a:extLst>
          </p:cNvPr>
          <p:cNvSpPr txBox="1"/>
          <p:nvPr/>
        </p:nvSpPr>
        <p:spPr>
          <a:xfrm>
            <a:off x="884902" y="2789855"/>
            <a:ext cx="10087897" cy="2031325"/>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A motor driver is an integrated circuit chip. It is mostly used to control motors in an autonomous robot. Motor driver IC act as an interface between the motors in robot and the microprocessors in the robot. L293 series such as L293D, L293NE etc. are the most commonly used motor drivers. These motor drivers are designed to control two DC motors together. L293D consist of two </a:t>
            </a:r>
            <a:r>
              <a:rPr lang="en-US" sz="1800" dirty="0" err="1">
                <a:latin typeface="Times New Roman" panose="02020603050405020304" pitchFamily="18" charset="0"/>
                <a:cs typeface="Times New Roman" panose="02020603050405020304" pitchFamily="18" charset="0"/>
              </a:rPr>
              <a:t>Hbridge</a:t>
            </a:r>
            <a:r>
              <a:rPr lang="en-US" sz="1800" dirty="0">
                <a:latin typeface="Times New Roman" panose="02020603050405020304" pitchFamily="18" charset="0"/>
                <a:cs typeface="Times New Roman" panose="02020603050405020304" pitchFamily="18" charset="0"/>
              </a:rPr>
              <a:t>. H-bridge is the simplest of all circuits for controlling a low current rated motor. The L293D IC receives signals from the microprocessor and transmits relative signal to the motors. It has two voltage pins, one of which is used to apply voltage to the motors and the other is used to draw current for the working of the L293D.</a:t>
            </a:r>
            <a:endParaRPr lang="en-IN"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CEE2BC0-F05D-90C8-51E4-CD0940E42141}"/>
              </a:ext>
            </a:extLst>
          </p:cNvPr>
          <p:cNvSpPr txBox="1"/>
          <p:nvPr/>
        </p:nvSpPr>
        <p:spPr>
          <a:xfrm>
            <a:off x="3048000" y="3277570"/>
            <a:ext cx="6096000" cy="307777"/>
          </a:xfrm>
          <a:prstGeom prst="rect">
            <a:avLst/>
          </a:prstGeom>
          <a:noFill/>
        </p:spPr>
        <p:txBody>
          <a:bodyPr wrap="square">
            <a:spAutoFit/>
          </a:bodyPr>
          <a:lstStyle/>
          <a:p>
            <a:r>
              <a:rPr lang="en-IN" dirty="0"/>
              <a:t>Servo Motor</a:t>
            </a:r>
          </a:p>
        </p:txBody>
      </p:sp>
      <p:sp>
        <p:nvSpPr>
          <p:cNvPr id="9" name="TextBox 8">
            <a:extLst>
              <a:ext uri="{FF2B5EF4-FFF2-40B4-BE49-F238E27FC236}">
                <a16:creationId xmlns:a16="http://schemas.microsoft.com/office/drawing/2014/main" id="{10639E87-9E54-A82B-8598-B4ACE3C419C8}"/>
              </a:ext>
            </a:extLst>
          </p:cNvPr>
          <p:cNvSpPr txBox="1"/>
          <p:nvPr/>
        </p:nvSpPr>
        <p:spPr>
          <a:xfrm>
            <a:off x="4273697" y="1070019"/>
            <a:ext cx="3879703" cy="369332"/>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4)  Motor Drive</a:t>
            </a:r>
          </a:p>
        </p:txBody>
      </p:sp>
    </p:spTree>
    <p:extLst>
      <p:ext uri="{BB962C8B-B14F-4D97-AF65-F5344CB8AC3E}">
        <p14:creationId xmlns:p14="http://schemas.microsoft.com/office/powerpoint/2010/main" val="2967771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D2C345-29E7-3179-9BD6-7A41DE4FEBB1}"/>
              </a:ext>
            </a:extLst>
          </p:cNvPr>
          <p:cNvSpPr>
            <a:spLocks noGrp="1"/>
          </p:cNvSpPr>
          <p:nvPr>
            <p:ph type="ftr" idx="11"/>
          </p:nvPr>
        </p:nvSpPr>
        <p:spPr/>
        <p:txBody>
          <a:bodyPr/>
          <a:lstStyle/>
          <a:p>
            <a:r>
              <a:rPr lang="en-IN"/>
              <a:t>MET INSTITUTE  OF ENGINEERING,  MULTIFUNCTIONAL ARUDINO ROBOT</a:t>
            </a:r>
          </a:p>
        </p:txBody>
      </p:sp>
      <p:sp>
        <p:nvSpPr>
          <p:cNvPr id="3" name="Slide Number Placeholder 2">
            <a:extLst>
              <a:ext uri="{FF2B5EF4-FFF2-40B4-BE49-F238E27FC236}">
                <a16:creationId xmlns:a16="http://schemas.microsoft.com/office/drawing/2014/main" id="{B6D24643-A50F-1F56-8537-55F090559F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4" name="Picture 3">
            <a:extLst>
              <a:ext uri="{FF2B5EF4-FFF2-40B4-BE49-F238E27FC236}">
                <a16:creationId xmlns:a16="http://schemas.microsoft.com/office/drawing/2014/main" id="{2B403BF6-C3CC-F242-3518-8ABB971AF8C9}"/>
              </a:ext>
            </a:extLst>
          </p:cNvPr>
          <p:cNvPicPr>
            <a:picLocks noChangeAspect="1"/>
          </p:cNvPicPr>
          <p:nvPr/>
        </p:nvPicPr>
        <p:blipFill>
          <a:blip r:embed="rId2"/>
          <a:stretch>
            <a:fillRect/>
          </a:stretch>
        </p:blipFill>
        <p:spPr>
          <a:xfrm>
            <a:off x="812624" y="739992"/>
            <a:ext cx="2520511" cy="2180189"/>
          </a:xfrm>
          <a:prstGeom prst="rect">
            <a:avLst/>
          </a:prstGeom>
        </p:spPr>
      </p:pic>
      <p:sp>
        <p:nvSpPr>
          <p:cNvPr id="6" name="TextBox 5">
            <a:extLst>
              <a:ext uri="{FF2B5EF4-FFF2-40B4-BE49-F238E27FC236}">
                <a16:creationId xmlns:a16="http://schemas.microsoft.com/office/drawing/2014/main" id="{5EC7454D-83F7-67D8-7C35-7E1D108529DE}"/>
              </a:ext>
            </a:extLst>
          </p:cNvPr>
          <p:cNvSpPr txBox="1"/>
          <p:nvPr/>
        </p:nvSpPr>
        <p:spPr>
          <a:xfrm>
            <a:off x="812623" y="3301463"/>
            <a:ext cx="10337157" cy="2041200"/>
          </a:xfrm>
          <a:prstGeom prst="rect">
            <a:avLst/>
          </a:prstGeom>
          <a:noFill/>
        </p:spPr>
        <p:txBody>
          <a:bodyPr wrap="square">
            <a:spAutoFit/>
          </a:bodyPr>
          <a:lstStyle/>
          <a:p>
            <a:pPr marL="12700" marR="5080" algn="just">
              <a:lnSpc>
                <a:spcPct val="144000"/>
              </a:lnSpc>
              <a:spcBef>
                <a:spcPts val="100"/>
              </a:spcBef>
            </a:pPr>
            <a:r>
              <a:rPr lang="en-IN" sz="1800" spc="-5" dirty="0">
                <a:solidFill>
                  <a:schemeClr val="tx1"/>
                </a:solidFill>
                <a:latin typeface="Times New Roman" panose="02020603050405020304" pitchFamily="18" charset="0"/>
                <a:cs typeface="Times New Roman" panose="02020603050405020304" pitchFamily="18" charset="0"/>
              </a:rPr>
              <a:t>HC-05 Bluetooth </a:t>
            </a:r>
            <a:r>
              <a:rPr lang="en-IN" sz="1800" dirty="0">
                <a:solidFill>
                  <a:schemeClr val="tx1"/>
                </a:solidFill>
                <a:latin typeface="Times New Roman" panose="02020603050405020304" pitchFamily="18" charset="0"/>
                <a:cs typeface="Times New Roman" panose="02020603050405020304" pitchFamily="18" charset="0"/>
              </a:rPr>
              <a:t>Module is </a:t>
            </a:r>
            <a:r>
              <a:rPr lang="en-IN" sz="1800" spc="-5" dirty="0">
                <a:solidFill>
                  <a:schemeClr val="tx1"/>
                </a:solidFill>
                <a:latin typeface="Times New Roman" panose="02020603050405020304" pitchFamily="18" charset="0"/>
                <a:cs typeface="Times New Roman" panose="02020603050405020304" pitchFamily="18" charset="0"/>
              </a:rPr>
              <a:t>an </a:t>
            </a:r>
            <a:r>
              <a:rPr lang="en-IN" sz="1800" dirty="0">
                <a:solidFill>
                  <a:schemeClr val="tx1"/>
                </a:solidFill>
                <a:latin typeface="Times New Roman" panose="02020603050405020304" pitchFamily="18" charset="0"/>
                <a:cs typeface="Times New Roman" panose="02020603050405020304" pitchFamily="18" charset="0"/>
              </a:rPr>
              <a:t>easy to use </a:t>
            </a:r>
            <a:r>
              <a:rPr lang="en-IN" sz="1800" spc="-5" dirty="0">
                <a:solidFill>
                  <a:schemeClr val="tx1"/>
                </a:solidFill>
                <a:latin typeface="Times New Roman" panose="02020603050405020304" pitchFamily="18" charset="0"/>
                <a:cs typeface="Times New Roman" panose="02020603050405020304" pitchFamily="18" charset="0"/>
              </a:rPr>
              <a:t>Bluetooth </a:t>
            </a:r>
            <a:r>
              <a:rPr lang="en-IN" sz="1800" dirty="0">
                <a:solidFill>
                  <a:schemeClr val="tx1"/>
                </a:solidFill>
                <a:latin typeface="Times New Roman" panose="02020603050405020304" pitchFamily="18" charset="0"/>
                <a:cs typeface="Times New Roman" panose="02020603050405020304" pitchFamily="18" charset="0"/>
              </a:rPr>
              <a:t>SPP </a:t>
            </a:r>
            <a:r>
              <a:rPr lang="en-IN" sz="1800" spc="-5" dirty="0">
                <a:solidFill>
                  <a:schemeClr val="tx1"/>
                </a:solidFill>
                <a:latin typeface="Times New Roman" panose="02020603050405020304" pitchFamily="18" charset="0"/>
                <a:cs typeface="Times New Roman" panose="02020603050405020304" pitchFamily="18" charset="0"/>
              </a:rPr>
              <a:t>(Serial Port Protocol) module, </a:t>
            </a:r>
            <a:r>
              <a:rPr lang="en-IN" sz="1800" dirty="0">
                <a:solidFill>
                  <a:schemeClr val="tx1"/>
                </a:solidFill>
                <a:latin typeface="Times New Roman" panose="02020603050405020304" pitchFamily="18" charset="0"/>
                <a:cs typeface="Times New Roman" panose="02020603050405020304" pitchFamily="18" charset="0"/>
              </a:rPr>
              <a:t>designed </a:t>
            </a:r>
            <a:r>
              <a:rPr lang="en-IN" sz="1800" spc="-5" dirty="0">
                <a:solidFill>
                  <a:schemeClr val="tx1"/>
                </a:solidFill>
                <a:latin typeface="Times New Roman" panose="02020603050405020304" pitchFamily="18" charset="0"/>
                <a:cs typeface="Times New Roman" panose="02020603050405020304" pitchFamily="18" charset="0"/>
              </a:rPr>
              <a:t>for  transparent wireless serial connection setup. </a:t>
            </a:r>
            <a:r>
              <a:rPr lang="en-IN" sz="1800" spc="-10" dirty="0">
                <a:solidFill>
                  <a:schemeClr val="tx1"/>
                </a:solidFill>
                <a:latin typeface="Times New Roman" panose="02020603050405020304" pitchFamily="18" charset="0"/>
                <a:cs typeface="Times New Roman" panose="02020603050405020304" pitchFamily="18" charset="0"/>
              </a:rPr>
              <a:t>It </a:t>
            </a:r>
            <a:r>
              <a:rPr lang="en-IN" sz="1800" spc="-5" dirty="0">
                <a:solidFill>
                  <a:schemeClr val="tx1"/>
                </a:solidFill>
                <a:latin typeface="Times New Roman" panose="02020603050405020304" pitchFamily="18" charset="0"/>
                <a:cs typeface="Times New Roman" panose="02020603050405020304" pitchFamily="18" charset="0"/>
              </a:rPr>
              <a:t>has </a:t>
            </a:r>
            <a:r>
              <a:rPr lang="en-IN" sz="1800" dirty="0">
                <a:solidFill>
                  <a:schemeClr val="tx1"/>
                </a:solidFill>
                <a:latin typeface="Times New Roman" panose="02020603050405020304" pitchFamily="18" charset="0"/>
                <a:cs typeface="Times New Roman" panose="02020603050405020304" pitchFamily="18" charset="0"/>
              </a:rPr>
              <a:t>6</a:t>
            </a:r>
            <a:r>
              <a:rPr lang="en-IN" sz="1800" spc="75" dirty="0">
                <a:solidFill>
                  <a:schemeClr val="tx1"/>
                </a:solidFill>
                <a:latin typeface="Times New Roman" panose="02020603050405020304" pitchFamily="18" charset="0"/>
                <a:cs typeface="Times New Roman" panose="02020603050405020304" pitchFamily="18" charset="0"/>
              </a:rPr>
              <a:t> </a:t>
            </a:r>
            <a:r>
              <a:rPr lang="en-IN" sz="1800" dirty="0">
                <a:solidFill>
                  <a:schemeClr val="tx1"/>
                </a:solidFill>
                <a:latin typeface="Times New Roman" panose="02020603050405020304" pitchFamily="18" charset="0"/>
                <a:cs typeface="Times New Roman" panose="02020603050405020304" pitchFamily="18" charset="0"/>
              </a:rPr>
              <a:t>pins. </a:t>
            </a:r>
            <a:r>
              <a:rPr lang="en-IN" sz="1800" spc="-5" dirty="0">
                <a:solidFill>
                  <a:schemeClr val="tx1"/>
                </a:solidFill>
                <a:latin typeface="Times New Roman" panose="02020603050405020304" pitchFamily="18" charset="0"/>
                <a:cs typeface="Times New Roman" panose="02020603050405020304" pitchFamily="18" charset="0"/>
              </a:rPr>
              <a:t>EN (enable),VCC,GND,TXD,RXD </a:t>
            </a:r>
            <a:r>
              <a:rPr lang="en-IN" sz="1800" dirty="0">
                <a:solidFill>
                  <a:schemeClr val="tx1"/>
                </a:solidFill>
                <a:latin typeface="Times New Roman" panose="02020603050405020304" pitchFamily="18" charset="0"/>
                <a:cs typeface="Times New Roman" panose="02020603050405020304" pitchFamily="18" charset="0"/>
              </a:rPr>
              <a:t>&amp;</a:t>
            </a:r>
            <a:r>
              <a:rPr lang="en-IN" sz="1800" spc="5" dirty="0">
                <a:solidFill>
                  <a:schemeClr val="tx1"/>
                </a:solidFill>
                <a:latin typeface="Times New Roman" panose="02020603050405020304" pitchFamily="18" charset="0"/>
                <a:cs typeface="Times New Roman" panose="02020603050405020304" pitchFamily="18" charset="0"/>
              </a:rPr>
              <a:t> </a:t>
            </a:r>
            <a:r>
              <a:rPr lang="en-IN" sz="1800" spc="-5" dirty="0">
                <a:solidFill>
                  <a:schemeClr val="tx1"/>
                </a:solidFill>
                <a:latin typeface="Times New Roman" panose="02020603050405020304" pitchFamily="18" charset="0"/>
                <a:cs typeface="Times New Roman" panose="02020603050405020304" pitchFamily="18" charset="0"/>
              </a:rPr>
              <a:t>STATE.</a:t>
            </a:r>
            <a:r>
              <a:rPr lang="en-US" sz="1800" b="1" i="0" dirty="0">
                <a:solidFill>
                  <a:schemeClr val="tx1"/>
                </a:solidFill>
                <a:effectLst/>
                <a:latin typeface="Times New Roman" panose="02020603050405020304" pitchFamily="18" charset="0"/>
                <a:cs typeface="Times New Roman" panose="02020603050405020304" pitchFamily="18" charset="0"/>
              </a:rPr>
              <a:t> Designed to replace cable connections</a:t>
            </a:r>
            <a:r>
              <a:rPr lang="en-US" sz="1800" b="0" i="0" dirty="0">
                <a:solidFill>
                  <a:schemeClr val="tx1"/>
                </a:solidFill>
                <a:effectLst/>
                <a:latin typeface="Times New Roman" panose="02020603050405020304" pitchFamily="18" charset="0"/>
                <a:cs typeface="Times New Roman" panose="02020603050405020304" pitchFamily="18" charset="0"/>
              </a:rPr>
              <a:t> HC-05 uses serial communication to communicate with the electronics. Usually, it is used to connect small devices like mobile phones using a short-range wireless connection to exchange files. It uses the 2.45GHz frequency band.</a:t>
            </a: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821BFAD-DCBE-ACED-1300-9D550499AE44}"/>
              </a:ext>
            </a:extLst>
          </p:cNvPr>
          <p:cNvSpPr txBox="1"/>
          <p:nvPr/>
        </p:nvSpPr>
        <p:spPr>
          <a:xfrm>
            <a:off x="4611329" y="1248697"/>
            <a:ext cx="3999271" cy="369332"/>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5) HC  05 Bluetooth Module</a:t>
            </a:r>
          </a:p>
        </p:txBody>
      </p:sp>
    </p:spTree>
    <p:extLst>
      <p:ext uri="{BB962C8B-B14F-4D97-AF65-F5344CB8AC3E}">
        <p14:creationId xmlns:p14="http://schemas.microsoft.com/office/powerpoint/2010/main" val="328400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D81049-862F-1903-9CA3-3C38F572B912}"/>
              </a:ext>
            </a:extLst>
          </p:cNvPr>
          <p:cNvSpPr>
            <a:spLocks noGrp="1"/>
          </p:cNvSpPr>
          <p:nvPr>
            <p:ph type="ftr" idx="11"/>
          </p:nvPr>
        </p:nvSpPr>
        <p:spPr/>
        <p:txBody>
          <a:bodyPr/>
          <a:lstStyle/>
          <a:p>
            <a:r>
              <a:rPr lang="en-IN"/>
              <a:t>MET INSTITUTE  OF ENGINEERING,  MULTIFUNCTIONAL ARUDINO ROBOT</a:t>
            </a:r>
          </a:p>
        </p:txBody>
      </p:sp>
      <p:sp>
        <p:nvSpPr>
          <p:cNvPr id="3" name="Slide Number Placeholder 2">
            <a:extLst>
              <a:ext uri="{FF2B5EF4-FFF2-40B4-BE49-F238E27FC236}">
                <a16:creationId xmlns:a16="http://schemas.microsoft.com/office/drawing/2014/main" id="{716F15A6-F61F-DF73-2CF8-20F906F2F5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1026" name="Picture 2" descr="ir sensor interfacing with arduino">
            <a:extLst>
              <a:ext uri="{FF2B5EF4-FFF2-40B4-BE49-F238E27FC236}">
                <a16:creationId xmlns:a16="http://schemas.microsoft.com/office/drawing/2014/main" id="{25C620F5-72DB-E87D-CDFA-08187CCC3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74" y="464035"/>
            <a:ext cx="2079523" cy="2079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E03ADC-11EA-50FF-0B3D-7A371B90E22F}"/>
              </a:ext>
            </a:extLst>
          </p:cNvPr>
          <p:cNvSpPr txBox="1"/>
          <p:nvPr/>
        </p:nvSpPr>
        <p:spPr>
          <a:xfrm flipH="1">
            <a:off x="442452" y="2698967"/>
            <a:ext cx="11464412" cy="2246769"/>
          </a:xfrm>
          <a:prstGeom prst="rect">
            <a:avLst/>
          </a:prstGeom>
          <a:noFill/>
        </p:spPr>
        <p:txBody>
          <a:bodyPr wrap="square" rtlCol="0">
            <a:spAutoFit/>
          </a:bodyPr>
          <a:lstStyle/>
          <a:p>
            <a:pPr algn="just"/>
            <a:r>
              <a:rPr lang="en-US" b="0" i="0" dirty="0">
                <a:solidFill>
                  <a:srgbClr val="121212"/>
                </a:solidFill>
                <a:effectLst/>
                <a:latin typeface="Times New Roman" panose="02020603050405020304" pitchFamily="18" charset="0"/>
                <a:cs typeface="Times New Roman" panose="02020603050405020304" pitchFamily="18" charset="0"/>
              </a:rPr>
              <a:t>An IR proximity sensor works by applying a voltage to the onboard </a:t>
            </a:r>
            <a:r>
              <a:rPr lang="en-US" b="1" i="0" dirty="0">
                <a:solidFill>
                  <a:srgbClr val="121212"/>
                </a:solidFill>
                <a:effectLst/>
                <a:latin typeface="Times New Roman" panose="02020603050405020304" pitchFamily="18" charset="0"/>
                <a:cs typeface="Times New Roman" panose="02020603050405020304" pitchFamily="18" charset="0"/>
              </a:rPr>
              <a:t>Infrared Light Emitting Diode</a:t>
            </a:r>
            <a:r>
              <a:rPr lang="en-US" b="0" i="0" dirty="0">
                <a:solidFill>
                  <a:srgbClr val="121212"/>
                </a:solidFill>
                <a:effectLst/>
                <a:latin typeface="Times New Roman" panose="02020603050405020304" pitchFamily="18" charset="0"/>
                <a:cs typeface="Times New Roman" panose="02020603050405020304" pitchFamily="18" charset="0"/>
              </a:rPr>
              <a:t> which in turn emits infrared light. This light propagates through the air and hits an object, after that the light gets reflected in the photodiode sensor. If the object is close, the reflected light will be stronger, if the object is far away, the reflected light will be weaker. If you look closely toward the module. When the sensor becomes active it sends a corresponding </a:t>
            </a:r>
            <a:r>
              <a:rPr lang="en-US" b="1" i="0" dirty="0">
                <a:solidFill>
                  <a:srgbClr val="121212"/>
                </a:solidFill>
                <a:effectLst/>
                <a:latin typeface="Times New Roman" panose="02020603050405020304" pitchFamily="18" charset="0"/>
                <a:cs typeface="Times New Roman" panose="02020603050405020304" pitchFamily="18" charset="0"/>
              </a:rPr>
              <a:t>Low signal</a:t>
            </a:r>
            <a:r>
              <a:rPr lang="en-US" b="0" i="0" dirty="0">
                <a:solidFill>
                  <a:srgbClr val="121212"/>
                </a:solidFill>
                <a:effectLst/>
                <a:latin typeface="Times New Roman" panose="02020603050405020304" pitchFamily="18" charset="0"/>
                <a:cs typeface="Times New Roman" panose="02020603050405020304" pitchFamily="18" charset="0"/>
              </a:rPr>
              <a:t> through the output pin that can be sensed by an Arduino or any kind of microcontroller to execute a particular task. The one cool thing about this module is that it has two onboard LEDs built-in, one of which lights on when power is available and another one turns on when the circuit gets triggered. An IR proximity sensor works by applying a voltage to the onboard </a:t>
            </a:r>
            <a:r>
              <a:rPr lang="en-US" b="1" i="0" dirty="0">
                <a:solidFill>
                  <a:srgbClr val="121212"/>
                </a:solidFill>
                <a:effectLst/>
                <a:latin typeface="Times New Roman" panose="02020603050405020304" pitchFamily="18" charset="0"/>
                <a:cs typeface="Times New Roman" panose="02020603050405020304" pitchFamily="18" charset="0"/>
              </a:rPr>
              <a:t>Infrared Light Emitting Diode</a:t>
            </a:r>
            <a:r>
              <a:rPr lang="en-US" b="0" i="0" dirty="0">
                <a:solidFill>
                  <a:srgbClr val="121212"/>
                </a:solidFill>
                <a:effectLst/>
                <a:latin typeface="Times New Roman" panose="02020603050405020304" pitchFamily="18" charset="0"/>
                <a:cs typeface="Times New Roman" panose="02020603050405020304" pitchFamily="18" charset="0"/>
              </a:rPr>
              <a:t> which in turn emits infrared light. This light propagates through the air and hits an object, after that the light gets reflected in the photodiode sensor. If the object is close, the reflected light will be stronger, if the object is far away, the reflected light will be weaker. If you look closely toward the module. When the sensor becomes active it sends a corresponding </a:t>
            </a:r>
            <a:r>
              <a:rPr lang="en-US" b="1" i="0" dirty="0">
                <a:solidFill>
                  <a:srgbClr val="121212"/>
                </a:solidFill>
                <a:effectLst/>
                <a:latin typeface="Times New Roman" panose="02020603050405020304" pitchFamily="18" charset="0"/>
                <a:cs typeface="Times New Roman" panose="02020603050405020304" pitchFamily="18" charset="0"/>
              </a:rPr>
              <a:t>Low signal</a:t>
            </a:r>
            <a:r>
              <a:rPr lang="en-US" b="0" i="0" dirty="0">
                <a:solidFill>
                  <a:srgbClr val="121212"/>
                </a:solidFill>
                <a:effectLst/>
                <a:latin typeface="Times New Roman" panose="02020603050405020304" pitchFamily="18" charset="0"/>
                <a:cs typeface="Times New Roman" panose="02020603050405020304" pitchFamily="18" charset="0"/>
              </a:rPr>
              <a:t> through the output pin that can be sensed by an Arduino or any kind of microcontroller to execute a particular task. The one cool thing about this module is that it has two onboard LEDs built-in, one of which lights on when power is available and another one turns on when the circuit gets triggered.</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0EFEB69-B1F9-FBAE-0C79-B49FEC3591AE}"/>
              </a:ext>
            </a:extLst>
          </p:cNvPr>
          <p:cNvSpPr txBox="1"/>
          <p:nvPr/>
        </p:nvSpPr>
        <p:spPr>
          <a:xfrm>
            <a:off x="4237703" y="673509"/>
            <a:ext cx="3195484" cy="369332"/>
          </a:xfrm>
          <a:prstGeom prst="rect">
            <a:avLst/>
          </a:prstGeom>
          <a:noFill/>
        </p:spPr>
        <p:txBody>
          <a:bodyPr wrap="square" rtlCol="0">
            <a:spAutoFit/>
          </a:bodyPr>
          <a:lstStyle/>
          <a:p>
            <a:r>
              <a:rPr lang="en-IN" sz="1800" b="1" dirty="0">
                <a:latin typeface="Times New Roman" panose="02020603050405020304" pitchFamily="18" charset="0"/>
                <a:ea typeface="Tahoma" panose="020B0604030504040204" pitchFamily="34" charset="0"/>
                <a:cs typeface="Times New Roman" panose="02020603050405020304" pitchFamily="18" charset="0"/>
              </a:rPr>
              <a:t>6)IR SENSOR</a:t>
            </a:r>
          </a:p>
        </p:txBody>
      </p:sp>
    </p:spTree>
    <p:extLst>
      <p:ext uri="{BB962C8B-B14F-4D97-AF65-F5344CB8AC3E}">
        <p14:creationId xmlns:p14="http://schemas.microsoft.com/office/powerpoint/2010/main" val="2457574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3FF156-8AEF-900C-B4D9-5CC49C7B6E65}"/>
              </a:ext>
            </a:extLst>
          </p:cNvPr>
          <p:cNvSpPr>
            <a:spLocks noGrp="1"/>
          </p:cNvSpPr>
          <p:nvPr>
            <p:ph type="ftr" idx="11"/>
          </p:nvPr>
        </p:nvSpPr>
        <p:spPr>
          <a:xfrm>
            <a:off x="3230880" y="6356350"/>
            <a:ext cx="4922520"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F74A9D39-8597-1D67-5292-83BE62110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1026" name="Picture 2" descr="Amica Node Mcu Esp8266 Development Board : Amazon.in: Industrial &amp;  Scientific">
            <a:extLst>
              <a:ext uri="{FF2B5EF4-FFF2-40B4-BE49-F238E27FC236}">
                <a16:creationId xmlns:a16="http://schemas.microsoft.com/office/drawing/2014/main" id="{F9A62680-C12E-F4F3-0634-9E5DE4902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833591"/>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6078F3-1CCA-329B-A0A0-2482FF1B917F}"/>
              </a:ext>
            </a:extLst>
          </p:cNvPr>
          <p:cNvSpPr txBox="1"/>
          <p:nvPr/>
        </p:nvSpPr>
        <p:spPr>
          <a:xfrm>
            <a:off x="3726426" y="1042219"/>
            <a:ext cx="4208206" cy="369332"/>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7) NODE MCU</a:t>
            </a:r>
          </a:p>
        </p:txBody>
      </p:sp>
      <p:sp>
        <p:nvSpPr>
          <p:cNvPr id="7" name="TextBox 6">
            <a:extLst>
              <a:ext uri="{FF2B5EF4-FFF2-40B4-BE49-F238E27FC236}">
                <a16:creationId xmlns:a16="http://schemas.microsoft.com/office/drawing/2014/main" id="{D4E3312F-38C5-BF86-7C00-B19DA8A059F9}"/>
              </a:ext>
            </a:extLst>
          </p:cNvPr>
          <p:cNvSpPr txBox="1"/>
          <p:nvPr/>
        </p:nvSpPr>
        <p:spPr>
          <a:xfrm>
            <a:off x="953728" y="2585884"/>
            <a:ext cx="9576619" cy="3631763"/>
          </a:xfrm>
          <a:prstGeom prst="rect">
            <a:avLst/>
          </a:prstGeom>
          <a:noFill/>
        </p:spPr>
        <p:txBody>
          <a:bodyPr wrap="square" rtlCol="0">
            <a:spAutoFit/>
          </a:bodyPr>
          <a:lstStyle/>
          <a:p>
            <a:r>
              <a:rPr lang="en-US" sz="1800" b="0" i="0" dirty="0">
                <a:solidFill>
                  <a:srgbClr val="333333"/>
                </a:solidFill>
                <a:effectLst/>
                <a:latin typeface="Times New Roman" panose="02020603050405020304" pitchFamily="18" charset="0"/>
                <a:cs typeface="Times New Roman" panose="02020603050405020304" pitchFamily="18" charset="0"/>
              </a:rPr>
              <a:t>The </a:t>
            </a:r>
            <a:r>
              <a:rPr lang="en-US" sz="1800" b="0" i="0" dirty="0" err="1">
                <a:solidFill>
                  <a:srgbClr val="333333"/>
                </a:solidFill>
                <a:effectLst/>
                <a:latin typeface="Times New Roman" panose="02020603050405020304" pitchFamily="18" charset="0"/>
                <a:cs typeface="Times New Roman" panose="02020603050405020304" pitchFamily="18" charset="0"/>
              </a:rPr>
              <a:t>NodeMCU</a:t>
            </a:r>
            <a:r>
              <a:rPr lang="en-US" sz="1800" b="0" i="0" dirty="0">
                <a:solidFill>
                  <a:srgbClr val="333333"/>
                </a:solidFill>
                <a:effectLst/>
                <a:latin typeface="Times New Roman" panose="02020603050405020304" pitchFamily="18" charset="0"/>
                <a:cs typeface="Times New Roman" panose="02020603050405020304" pitchFamily="18" charset="0"/>
              </a:rPr>
              <a:t> (</a:t>
            </a:r>
            <a:r>
              <a:rPr lang="en-US" sz="1800" b="1" i="1" dirty="0">
                <a:solidFill>
                  <a:srgbClr val="333333"/>
                </a:solidFill>
                <a:effectLst/>
                <a:latin typeface="Times New Roman" panose="02020603050405020304" pitchFamily="18" charset="0"/>
                <a:cs typeface="Times New Roman" panose="02020603050405020304" pitchFamily="18" charset="0"/>
              </a:rPr>
              <a:t>N</a:t>
            </a:r>
            <a:r>
              <a:rPr lang="en-US" sz="1800" b="0" i="0" dirty="0">
                <a:solidFill>
                  <a:srgbClr val="333333"/>
                </a:solidFill>
                <a:effectLst/>
                <a:latin typeface="Times New Roman" panose="02020603050405020304" pitchFamily="18" charset="0"/>
                <a:cs typeface="Times New Roman" panose="02020603050405020304" pitchFamily="18" charset="0"/>
              </a:rPr>
              <a:t>ode </a:t>
            </a:r>
            <a:r>
              <a:rPr lang="en-US" sz="1800" b="1" i="1" dirty="0" err="1">
                <a:solidFill>
                  <a:srgbClr val="333333"/>
                </a:solidFill>
                <a:effectLst/>
                <a:latin typeface="Times New Roman" panose="02020603050405020304" pitchFamily="18" charset="0"/>
                <a:cs typeface="Times New Roman" panose="02020603050405020304" pitchFamily="18" charset="0"/>
              </a:rPr>
              <a:t>M</a:t>
            </a:r>
            <a:r>
              <a:rPr lang="en-US" sz="1800" b="0" i="0" dirty="0" err="1">
                <a:solidFill>
                  <a:srgbClr val="333333"/>
                </a:solidFill>
                <a:effectLst/>
                <a:latin typeface="Times New Roman" panose="02020603050405020304" pitchFamily="18" charset="0"/>
                <a:cs typeface="Times New Roman" panose="02020603050405020304" pitchFamily="18" charset="0"/>
              </a:rPr>
              <a:t>icro</a:t>
            </a:r>
            <a:r>
              <a:rPr lang="en-US" sz="1800" b="1" i="1" dirty="0" err="1">
                <a:solidFill>
                  <a:srgbClr val="333333"/>
                </a:solidFill>
                <a:effectLst/>
                <a:latin typeface="Times New Roman" panose="02020603050405020304" pitchFamily="18" charset="0"/>
                <a:cs typeface="Times New Roman" panose="02020603050405020304" pitchFamily="18" charset="0"/>
              </a:rPr>
              <a:t>C</a:t>
            </a:r>
            <a:r>
              <a:rPr lang="en-US" sz="1800" b="0" i="0" dirty="0" err="1">
                <a:solidFill>
                  <a:srgbClr val="333333"/>
                </a:solidFill>
                <a:effectLst/>
                <a:latin typeface="Times New Roman" panose="02020603050405020304" pitchFamily="18" charset="0"/>
                <a:cs typeface="Times New Roman" panose="02020603050405020304" pitchFamily="18" charset="0"/>
              </a:rPr>
              <a:t>ontroller</a:t>
            </a:r>
            <a:r>
              <a:rPr lang="en-US" sz="1800" b="0" i="0" dirty="0">
                <a:solidFill>
                  <a:srgbClr val="333333"/>
                </a:solidFill>
                <a:effectLst/>
                <a:latin typeface="Times New Roman" panose="02020603050405020304" pitchFamily="18" charset="0"/>
                <a:cs typeface="Times New Roman" panose="02020603050405020304" pitchFamily="18" charset="0"/>
              </a:rPr>
              <a:t> </a:t>
            </a:r>
            <a:r>
              <a:rPr lang="en-US" sz="1800" b="1" i="1" dirty="0">
                <a:solidFill>
                  <a:srgbClr val="333333"/>
                </a:solidFill>
                <a:effectLst/>
                <a:latin typeface="Times New Roman" panose="02020603050405020304" pitchFamily="18" charset="0"/>
                <a:cs typeface="Times New Roman" panose="02020603050405020304" pitchFamily="18" charset="0"/>
              </a:rPr>
              <a:t>U</a:t>
            </a:r>
            <a:r>
              <a:rPr lang="en-US" sz="1800" b="0" i="0" dirty="0">
                <a:solidFill>
                  <a:srgbClr val="333333"/>
                </a:solidFill>
                <a:effectLst/>
                <a:latin typeface="Times New Roman" panose="02020603050405020304" pitchFamily="18" charset="0"/>
                <a:cs typeface="Times New Roman" panose="02020603050405020304" pitchFamily="18" charset="0"/>
              </a:rPr>
              <a:t>nit) is an open-source software and hardware development environment built around an inexpensive System-on-a-Chip (SoC) called the ESP8266. The ESP8266, designed and manufactured by </a:t>
            </a:r>
            <a:r>
              <a:rPr lang="en-US" sz="1800" b="0" i="0" dirty="0" err="1">
                <a:solidFill>
                  <a:srgbClr val="333333"/>
                </a:solidFill>
                <a:effectLst/>
                <a:latin typeface="Times New Roman" panose="02020603050405020304" pitchFamily="18" charset="0"/>
                <a:cs typeface="Times New Roman" panose="02020603050405020304" pitchFamily="18" charset="0"/>
              </a:rPr>
              <a:t>Espressif</a:t>
            </a:r>
            <a:r>
              <a:rPr lang="en-US" sz="1800" b="0" i="0" dirty="0">
                <a:solidFill>
                  <a:srgbClr val="333333"/>
                </a:solidFill>
                <a:effectLst/>
                <a:latin typeface="Times New Roman" panose="02020603050405020304" pitchFamily="18" charset="0"/>
                <a:cs typeface="Times New Roman" panose="02020603050405020304" pitchFamily="18" charset="0"/>
              </a:rPr>
              <a:t> Systems, contains the crucial elements of a computer: CPU, RAM, networking (</a:t>
            </a:r>
            <a:r>
              <a:rPr lang="en-US" sz="1800" b="0" i="0" dirty="0" err="1">
                <a:solidFill>
                  <a:srgbClr val="333333"/>
                </a:solidFill>
                <a:effectLst/>
                <a:latin typeface="Times New Roman" panose="02020603050405020304" pitchFamily="18" charset="0"/>
                <a:cs typeface="Times New Roman" panose="02020603050405020304" pitchFamily="18" charset="0"/>
              </a:rPr>
              <a:t>WiFi</a:t>
            </a:r>
            <a:r>
              <a:rPr lang="en-US" sz="1800" b="0" i="0" dirty="0">
                <a:solidFill>
                  <a:srgbClr val="333333"/>
                </a:solidFill>
                <a:effectLst/>
                <a:latin typeface="Times New Roman" panose="02020603050405020304" pitchFamily="18" charset="0"/>
                <a:cs typeface="Times New Roman" panose="02020603050405020304" pitchFamily="18" charset="0"/>
              </a:rPr>
              <a:t>), and even a modern operating system and SDK. That makes it an excellent choice for Internet of Things (IoT) projects of all kinds.</a:t>
            </a:r>
          </a:p>
          <a:p>
            <a:pPr algn="l"/>
            <a:r>
              <a:rPr lang="en-US" sz="1800" b="0" i="0" dirty="0">
                <a:solidFill>
                  <a:srgbClr val="333333"/>
                </a:solidFill>
                <a:effectLst/>
                <a:latin typeface="Times New Roman" panose="02020603050405020304" pitchFamily="18" charset="0"/>
                <a:cs typeface="Times New Roman" panose="02020603050405020304" pitchFamily="18" charset="0"/>
              </a:rPr>
              <a:t>The </a:t>
            </a:r>
            <a:r>
              <a:rPr lang="en-US" sz="1800" b="0" i="0" dirty="0" err="1">
                <a:solidFill>
                  <a:srgbClr val="333333"/>
                </a:solidFill>
                <a:effectLst/>
                <a:latin typeface="Times New Roman" panose="02020603050405020304" pitchFamily="18" charset="0"/>
                <a:cs typeface="Times New Roman" panose="02020603050405020304" pitchFamily="18" charset="0"/>
              </a:rPr>
              <a:t>NodeMCU</a:t>
            </a:r>
            <a:r>
              <a:rPr lang="en-US" sz="1800" b="0" i="0" dirty="0">
                <a:solidFill>
                  <a:srgbClr val="333333"/>
                </a:solidFill>
                <a:effectLst/>
                <a:latin typeface="Times New Roman" panose="02020603050405020304" pitchFamily="18" charset="0"/>
                <a:cs typeface="Times New Roman" panose="02020603050405020304" pitchFamily="18" charset="0"/>
              </a:rPr>
              <a:t> is available in various package styles. Common to all the designs is the base ESP8266 core. Designs based on the architecture have maintained the standard 30-pin layout. Some designs use the more common narrow (0.9″) footprint, while others use a wide (1.1″) footprint – an important consideration to be aware of.</a:t>
            </a:r>
          </a:p>
          <a:p>
            <a:pPr algn="l"/>
            <a:r>
              <a:rPr lang="en-US" sz="1800" b="0" i="0" dirty="0">
                <a:solidFill>
                  <a:srgbClr val="333333"/>
                </a:solidFill>
                <a:effectLst/>
                <a:latin typeface="Times New Roman" panose="02020603050405020304" pitchFamily="18" charset="0"/>
                <a:cs typeface="Times New Roman" panose="02020603050405020304" pitchFamily="18" charset="0"/>
              </a:rPr>
              <a:t>The most common models of the </a:t>
            </a:r>
            <a:r>
              <a:rPr lang="en-US" sz="1800" b="0" i="0" dirty="0" err="1">
                <a:solidFill>
                  <a:srgbClr val="333333"/>
                </a:solidFill>
                <a:effectLst/>
                <a:latin typeface="Times New Roman" panose="02020603050405020304" pitchFamily="18" charset="0"/>
                <a:cs typeface="Times New Roman" panose="02020603050405020304" pitchFamily="18" charset="0"/>
              </a:rPr>
              <a:t>NodeMCU</a:t>
            </a:r>
            <a:r>
              <a:rPr lang="en-US" sz="1800" b="0" i="0" dirty="0">
                <a:solidFill>
                  <a:srgbClr val="333333"/>
                </a:solidFill>
                <a:effectLst/>
                <a:latin typeface="Times New Roman" panose="02020603050405020304" pitchFamily="18" charset="0"/>
                <a:cs typeface="Times New Roman" panose="02020603050405020304" pitchFamily="18" charset="0"/>
              </a:rPr>
              <a:t> are the </a:t>
            </a:r>
            <a:r>
              <a:rPr lang="en-US" sz="1800" b="0" i="0" dirty="0" err="1">
                <a:solidFill>
                  <a:srgbClr val="333333"/>
                </a:solidFill>
                <a:effectLst/>
                <a:latin typeface="Times New Roman" panose="02020603050405020304" pitchFamily="18" charset="0"/>
                <a:cs typeface="Times New Roman" panose="02020603050405020304" pitchFamily="18" charset="0"/>
              </a:rPr>
              <a:t>Amica</a:t>
            </a:r>
            <a:r>
              <a:rPr lang="en-US" sz="1800" b="0" i="0" dirty="0">
                <a:solidFill>
                  <a:srgbClr val="333333"/>
                </a:solidFill>
                <a:effectLst/>
                <a:latin typeface="Times New Roman" panose="02020603050405020304" pitchFamily="18" charset="0"/>
                <a:cs typeface="Times New Roman" panose="02020603050405020304" pitchFamily="18" charset="0"/>
              </a:rPr>
              <a:t> (based on the standard narrow pin-spacing) and the </a:t>
            </a:r>
            <a:r>
              <a:rPr lang="en-US" sz="1800" b="0" i="0" dirty="0" err="1">
                <a:solidFill>
                  <a:srgbClr val="333333"/>
                </a:solidFill>
                <a:effectLst/>
                <a:latin typeface="Times New Roman" panose="02020603050405020304" pitchFamily="18" charset="0"/>
                <a:cs typeface="Times New Roman" panose="02020603050405020304" pitchFamily="18" charset="0"/>
              </a:rPr>
              <a:t>LoLin</a:t>
            </a:r>
            <a:r>
              <a:rPr lang="en-US" sz="1800" b="0" i="0" dirty="0">
                <a:solidFill>
                  <a:srgbClr val="333333"/>
                </a:solidFill>
                <a:effectLst/>
                <a:latin typeface="Times New Roman" panose="02020603050405020304" pitchFamily="18" charset="0"/>
                <a:cs typeface="Times New Roman" panose="02020603050405020304" pitchFamily="18" charset="0"/>
              </a:rPr>
              <a:t> which has the wider pin spacing and larger board. The open-source design of the base ESP8266 enables the market to design new variants of the </a:t>
            </a:r>
            <a:r>
              <a:rPr lang="en-US" sz="1800" b="0" i="0" dirty="0" err="1">
                <a:solidFill>
                  <a:srgbClr val="333333"/>
                </a:solidFill>
                <a:effectLst/>
                <a:latin typeface="Times New Roman" panose="02020603050405020304" pitchFamily="18" charset="0"/>
                <a:cs typeface="Times New Roman" panose="02020603050405020304" pitchFamily="18" charset="0"/>
              </a:rPr>
              <a:t>NodeMCU</a:t>
            </a:r>
            <a:r>
              <a:rPr lang="en-US" sz="1800" b="0" i="0" dirty="0">
                <a:solidFill>
                  <a:srgbClr val="333333"/>
                </a:solidFill>
                <a:effectLst/>
                <a:latin typeface="Times New Roman" panose="02020603050405020304" pitchFamily="18" charset="0"/>
                <a:cs typeface="Times New Roman" panose="02020603050405020304" pitchFamily="18" charset="0"/>
              </a:rPr>
              <a:t> continually</a:t>
            </a:r>
          </a:p>
          <a:p>
            <a:endParaRPr lang="en-IN" dirty="0"/>
          </a:p>
        </p:txBody>
      </p:sp>
    </p:spTree>
    <p:extLst>
      <p:ext uri="{BB962C8B-B14F-4D97-AF65-F5344CB8AC3E}">
        <p14:creationId xmlns:p14="http://schemas.microsoft.com/office/powerpoint/2010/main" val="272654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2155" y="839782"/>
            <a:ext cx="9418915" cy="5862121"/>
          </a:xfrm>
          <a:prstGeom prst="rect">
            <a:avLst/>
          </a:prstGeom>
        </p:spPr>
      </p:pic>
      <p:sp>
        <p:nvSpPr>
          <p:cNvPr id="4" name="TextBox 3"/>
          <p:cNvSpPr txBox="1"/>
          <p:nvPr/>
        </p:nvSpPr>
        <p:spPr>
          <a:xfrm>
            <a:off x="1160206" y="68826"/>
            <a:ext cx="10009239"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Obstacle Avoiding Working Flowchart</a:t>
            </a:r>
            <a:r>
              <a:rPr lang="en-IN" sz="3600" dirty="0"/>
              <a:t>:</a:t>
            </a:r>
          </a:p>
        </p:txBody>
      </p:sp>
      <p:sp>
        <p:nvSpPr>
          <p:cNvPr id="2" name="Footer Placeholder 1"/>
          <p:cNvSpPr>
            <a:spLocks noGrp="1"/>
          </p:cNvSpPr>
          <p:nvPr>
            <p:ph type="ftr" idx="11"/>
          </p:nvPr>
        </p:nvSpPr>
        <p:spPr>
          <a:xfrm>
            <a:off x="2905760" y="6356350"/>
            <a:ext cx="5247640" cy="365125"/>
          </a:xfrm>
        </p:spPr>
        <p:txBody>
          <a:bodyPr/>
          <a:lstStyle/>
          <a:p>
            <a:r>
              <a:rPr lang="en-IN" dirty="0"/>
              <a:t>MET INSTITUTE  OF ENGINEERING,  MULTIFUNCTIONAL ROBOT  CAR</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2CA138-6D0A-7984-C199-63E4E0640311}"/>
              </a:ext>
            </a:extLst>
          </p:cNvPr>
          <p:cNvSpPr>
            <a:spLocks noGrp="1"/>
          </p:cNvSpPr>
          <p:nvPr>
            <p:ph type="ftr" idx="11"/>
          </p:nvPr>
        </p:nvSpPr>
        <p:spPr>
          <a:xfrm>
            <a:off x="3464560" y="6356350"/>
            <a:ext cx="4688840"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EDC4A6CA-3933-2A2E-8DF4-68C3FCD2C5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4" name="TextBox 3">
            <a:extLst>
              <a:ext uri="{FF2B5EF4-FFF2-40B4-BE49-F238E27FC236}">
                <a16:creationId xmlns:a16="http://schemas.microsoft.com/office/drawing/2014/main" id="{BED475FE-1775-7E7E-E141-23232F1C0660}"/>
              </a:ext>
            </a:extLst>
          </p:cNvPr>
          <p:cNvSpPr txBox="1"/>
          <p:nvPr/>
        </p:nvSpPr>
        <p:spPr>
          <a:xfrm>
            <a:off x="1042220" y="521110"/>
            <a:ext cx="865238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Activity  Diagram Of Obstacles Avoiding</a:t>
            </a:r>
          </a:p>
        </p:txBody>
      </p:sp>
      <p:pic>
        <p:nvPicPr>
          <p:cNvPr id="6" name="Picture 5">
            <a:extLst>
              <a:ext uri="{FF2B5EF4-FFF2-40B4-BE49-F238E27FC236}">
                <a16:creationId xmlns:a16="http://schemas.microsoft.com/office/drawing/2014/main" id="{D66C769B-6786-8066-04EC-CA70DF35BBCD}"/>
              </a:ext>
            </a:extLst>
          </p:cNvPr>
          <p:cNvPicPr>
            <a:picLocks noChangeAspect="1"/>
          </p:cNvPicPr>
          <p:nvPr/>
        </p:nvPicPr>
        <p:blipFill>
          <a:blip r:embed="rId2"/>
          <a:stretch>
            <a:fillRect/>
          </a:stretch>
        </p:blipFill>
        <p:spPr>
          <a:xfrm>
            <a:off x="2389239" y="1571145"/>
            <a:ext cx="7079225" cy="4381500"/>
          </a:xfrm>
          <a:prstGeom prst="rect">
            <a:avLst/>
          </a:prstGeom>
        </p:spPr>
      </p:pic>
    </p:spTree>
    <p:extLst>
      <p:ext uri="{BB962C8B-B14F-4D97-AF65-F5344CB8AC3E}">
        <p14:creationId xmlns:p14="http://schemas.microsoft.com/office/powerpoint/2010/main" val="355660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160E83-E233-0D95-0D3D-020B221B7EAD}"/>
              </a:ext>
            </a:extLst>
          </p:cNvPr>
          <p:cNvSpPr>
            <a:spLocks noGrp="1"/>
          </p:cNvSpPr>
          <p:nvPr>
            <p:ph type="ftr" idx="11"/>
          </p:nvPr>
        </p:nvSpPr>
        <p:spPr>
          <a:xfrm>
            <a:off x="3413760" y="6356350"/>
            <a:ext cx="4739640"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E9C71753-E89D-7FB1-F7FC-2F9C1FE3CF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4" name="TextBox 3">
            <a:extLst>
              <a:ext uri="{FF2B5EF4-FFF2-40B4-BE49-F238E27FC236}">
                <a16:creationId xmlns:a16="http://schemas.microsoft.com/office/drawing/2014/main" id="{354C85FD-16FF-A02A-D9FE-7DFA46785751}"/>
              </a:ext>
            </a:extLst>
          </p:cNvPr>
          <p:cNvSpPr txBox="1"/>
          <p:nvPr/>
        </p:nvSpPr>
        <p:spPr>
          <a:xfrm>
            <a:off x="1700981" y="609600"/>
            <a:ext cx="786580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  Use Case Of Obstacles Avoiding </a:t>
            </a:r>
          </a:p>
        </p:txBody>
      </p:sp>
      <p:pic>
        <p:nvPicPr>
          <p:cNvPr id="6" name="Picture 5">
            <a:extLst>
              <a:ext uri="{FF2B5EF4-FFF2-40B4-BE49-F238E27FC236}">
                <a16:creationId xmlns:a16="http://schemas.microsoft.com/office/drawing/2014/main" id="{17EDF7EA-A37D-65F3-DAF6-56B74522BFEF}"/>
              </a:ext>
            </a:extLst>
          </p:cNvPr>
          <p:cNvPicPr>
            <a:picLocks noChangeAspect="1"/>
          </p:cNvPicPr>
          <p:nvPr/>
        </p:nvPicPr>
        <p:blipFill>
          <a:blip r:embed="rId2"/>
          <a:stretch>
            <a:fillRect/>
          </a:stretch>
        </p:blipFill>
        <p:spPr>
          <a:xfrm>
            <a:off x="737419" y="1648702"/>
            <a:ext cx="9438968" cy="4754351"/>
          </a:xfrm>
          <a:prstGeom prst="rect">
            <a:avLst/>
          </a:prstGeom>
        </p:spPr>
      </p:pic>
    </p:spTree>
    <p:extLst>
      <p:ext uri="{BB962C8B-B14F-4D97-AF65-F5344CB8AC3E}">
        <p14:creationId xmlns:p14="http://schemas.microsoft.com/office/powerpoint/2010/main" val="3784304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9432" y="696763"/>
            <a:ext cx="9593136" cy="5659587"/>
          </a:xfrm>
          <a:prstGeom prst="rect">
            <a:avLst/>
          </a:prstGeom>
        </p:spPr>
      </p:pic>
      <p:sp>
        <p:nvSpPr>
          <p:cNvPr id="4" name="TextBox 3"/>
          <p:cNvSpPr txBox="1"/>
          <p:nvPr/>
        </p:nvSpPr>
        <p:spPr>
          <a:xfrm>
            <a:off x="1179871" y="40805"/>
            <a:ext cx="9832258"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LINE FOLLOWER WORKING FLOWCHART</a:t>
            </a:r>
          </a:p>
        </p:txBody>
      </p:sp>
      <p:sp>
        <p:nvSpPr>
          <p:cNvPr id="2" name="Footer Placeholder 1"/>
          <p:cNvSpPr>
            <a:spLocks noGrp="1"/>
          </p:cNvSpPr>
          <p:nvPr>
            <p:ph type="ftr" idx="11"/>
          </p:nvPr>
        </p:nvSpPr>
        <p:spPr>
          <a:xfrm>
            <a:off x="3048000" y="6356350"/>
            <a:ext cx="5105400" cy="365125"/>
          </a:xfrm>
        </p:spPr>
        <p:txBody>
          <a:bodyPr/>
          <a:lstStyle/>
          <a:p>
            <a:r>
              <a:rPr lang="en-IN" dirty="0"/>
              <a:t>MET INSTITUTE  OF ENGINEERING,  MULTIFUNCTIONAL ROBOT  CAR</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0CBEE4-11B9-D371-4C54-8241DE5A79DA}"/>
              </a:ext>
            </a:extLst>
          </p:cNvPr>
          <p:cNvSpPr>
            <a:spLocks noGrp="1"/>
          </p:cNvSpPr>
          <p:nvPr>
            <p:ph type="ftr" idx="11"/>
          </p:nvPr>
        </p:nvSpPr>
        <p:spPr>
          <a:xfrm>
            <a:off x="3108960" y="6356350"/>
            <a:ext cx="5044440"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EF1B8BE9-493A-BC09-24B9-7107EFF101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4" name="TextBox 3">
            <a:extLst>
              <a:ext uri="{FF2B5EF4-FFF2-40B4-BE49-F238E27FC236}">
                <a16:creationId xmlns:a16="http://schemas.microsoft.com/office/drawing/2014/main" id="{239CD454-CC71-7C79-3E16-CF8A457592E6}"/>
              </a:ext>
            </a:extLst>
          </p:cNvPr>
          <p:cNvSpPr txBox="1"/>
          <p:nvPr/>
        </p:nvSpPr>
        <p:spPr>
          <a:xfrm>
            <a:off x="2418735" y="629265"/>
            <a:ext cx="7502013"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    Use case of Line Following </a:t>
            </a:r>
          </a:p>
        </p:txBody>
      </p:sp>
      <p:pic>
        <p:nvPicPr>
          <p:cNvPr id="6" name="Picture 5">
            <a:extLst>
              <a:ext uri="{FF2B5EF4-FFF2-40B4-BE49-F238E27FC236}">
                <a16:creationId xmlns:a16="http://schemas.microsoft.com/office/drawing/2014/main" id="{7884C2CF-AD12-5A96-6F9E-F6E8DF871BE5}"/>
              </a:ext>
            </a:extLst>
          </p:cNvPr>
          <p:cNvPicPr>
            <a:picLocks noChangeAspect="1"/>
          </p:cNvPicPr>
          <p:nvPr/>
        </p:nvPicPr>
        <p:blipFill>
          <a:blip r:embed="rId2"/>
          <a:stretch>
            <a:fillRect/>
          </a:stretch>
        </p:blipFill>
        <p:spPr>
          <a:xfrm>
            <a:off x="838200" y="1339520"/>
            <a:ext cx="9960077" cy="4726983"/>
          </a:xfrm>
          <a:prstGeom prst="rect">
            <a:avLst/>
          </a:prstGeom>
        </p:spPr>
      </p:pic>
    </p:spTree>
    <p:extLst>
      <p:ext uri="{BB962C8B-B14F-4D97-AF65-F5344CB8AC3E}">
        <p14:creationId xmlns:p14="http://schemas.microsoft.com/office/powerpoint/2010/main" val="383919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65247" y="979020"/>
            <a:ext cx="9464860" cy="5334462"/>
          </a:xfrm>
          <a:prstGeom prst="rect">
            <a:avLst/>
          </a:prstGeom>
        </p:spPr>
      </p:pic>
      <p:sp>
        <p:nvSpPr>
          <p:cNvPr id="4" name="TextBox 3"/>
          <p:cNvSpPr txBox="1"/>
          <p:nvPr/>
        </p:nvSpPr>
        <p:spPr>
          <a:xfrm>
            <a:off x="2148348" y="289821"/>
            <a:ext cx="7895304"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Working Flowchart For Mobile App</a:t>
            </a:r>
          </a:p>
        </p:txBody>
      </p:sp>
      <p:sp>
        <p:nvSpPr>
          <p:cNvPr id="2" name="Footer Placeholder 1"/>
          <p:cNvSpPr>
            <a:spLocks noGrp="1"/>
          </p:cNvSpPr>
          <p:nvPr>
            <p:ph type="ftr" idx="11"/>
          </p:nvPr>
        </p:nvSpPr>
        <p:spPr>
          <a:xfrm>
            <a:off x="3146323" y="6356350"/>
            <a:ext cx="5007077" cy="365125"/>
          </a:xfrm>
        </p:spPr>
        <p:txBody>
          <a:bodyPr/>
          <a:lstStyle/>
          <a:p>
            <a:r>
              <a:rPr lang="en-IN" dirty="0"/>
              <a:t>MET INSTITUTE  OF ENGINEERING,  MULTIFUNCTIONAL ROBOT  CAR</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2618" y="184946"/>
            <a:ext cx="11228439" cy="5817105"/>
          </a:xfrm>
          <a:prstGeom prst="rect">
            <a:avLst/>
          </a:prstGeom>
          <a:noFill/>
        </p:spPr>
        <p:txBody>
          <a:bodyPr wrap="square">
            <a:spAutoFit/>
          </a:bodyPr>
          <a:lstStyle/>
          <a:p>
            <a:pPr marL="2069465" algn="just">
              <a:lnSpc>
                <a:spcPct val="100000"/>
              </a:lnSpc>
              <a:spcBef>
                <a:spcPts val="100"/>
              </a:spcBef>
            </a:pPr>
            <a:r>
              <a:rPr lang="en-US" sz="2000" b="1" spc="-5" dirty="0">
                <a:latin typeface="Times New Roman" panose="02020603050405020304"/>
                <a:cs typeface="Times New Roman" panose="02020603050405020304"/>
              </a:rPr>
              <a:t>                             </a:t>
            </a:r>
            <a:r>
              <a:rPr lang="en-US" sz="2800" b="1" spc="-5" dirty="0">
                <a:latin typeface="Times New Roman" panose="02020603050405020304"/>
                <a:cs typeface="Times New Roman" panose="02020603050405020304"/>
              </a:rPr>
              <a:t>INTRODUCTION</a:t>
            </a:r>
            <a:endParaRPr lang="en-US" sz="2800" dirty="0">
              <a:latin typeface="Times New Roman" panose="02020603050405020304"/>
              <a:cs typeface="Times New Roman" panose="02020603050405020304"/>
            </a:endParaRPr>
          </a:p>
          <a:p>
            <a:pPr marL="12700" marR="5080" algn="just">
              <a:lnSpc>
                <a:spcPct val="144000"/>
              </a:lnSpc>
              <a:spcBef>
                <a:spcPts val="630"/>
              </a:spcBef>
            </a:pPr>
            <a:r>
              <a:rPr lang="en-US" sz="1800" spc="-5" dirty="0">
                <a:latin typeface="Times New Roman" panose="02020603050405020304"/>
                <a:cs typeface="Times New Roman" panose="02020603050405020304"/>
              </a:rPr>
              <a:t>1]With </a:t>
            </a:r>
            <a:r>
              <a:rPr lang="en-US" sz="1800" dirty="0">
                <a:latin typeface="Times New Roman" panose="02020603050405020304"/>
                <a:cs typeface="Times New Roman" panose="02020603050405020304"/>
              </a:rPr>
              <a:t>the </a:t>
            </a:r>
            <a:r>
              <a:rPr lang="en-US" sz="1800" spc="-5" dirty="0">
                <a:latin typeface="Times New Roman" panose="02020603050405020304"/>
                <a:cs typeface="Times New Roman" panose="02020603050405020304"/>
              </a:rPr>
              <a:t>increase </a:t>
            </a:r>
            <a:r>
              <a:rPr lang="en-US" sz="1800" dirty="0">
                <a:latin typeface="Times New Roman" panose="02020603050405020304"/>
                <a:cs typeface="Times New Roman" panose="02020603050405020304"/>
              </a:rPr>
              <a:t>of </a:t>
            </a:r>
            <a:r>
              <a:rPr lang="en-US" sz="1800" spc="-5" dirty="0">
                <a:latin typeface="Times New Roman" panose="02020603050405020304"/>
                <a:cs typeface="Times New Roman" panose="02020603050405020304"/>
              </a:rPr>
              <a:t>technological advancements, everyone wants multitask-enabled products. </a:t>
            </a:r>
            <a:r>
              <a:rPr lang="en-US" sz="1800" spc="-10" dirty="0">
                <a:latin typeface="Times New Roman" panose="02020603050405020304"/>
                <a:cs typeface="Times New Roman" panose="02020603050405020304"/>
              </a:rPr>
              <a:t>In </a:t>
            </a:r>
            <a:r>
              <a:rPr lang="en-US" sz="1800" dirty="0">
                <a:latin typeface="Times New Roman" panose="02020603050405020304"/>
                <a:cs typeface="Times New Roman" panose="02020603050405020304"/>
              </a:rPr>
              <a:t>the </a:t>
            </a:r>
            <a:r>
              <a:rPr lang="en-US" sz="1800" spc="-5" dirty="0">
                <a:latin typeface="Times New Roman" panose="02020603050405020304"/>
                <a:cs typeface="Times New Roman" panose="02020603050405020304"/>
              </a:rPr>
              <a:t>past,  numerous robotic cars were </a:t>
            </a:r>
            <a:r>
              <a:rPr lang="en-US" sz="1800" dirty="0">
                <a:latin typeface="Times New Roman" panose="02020603050405020304"/>
                <a:cs typeface="Times New Roman" panose="02020603050405020304"/>
              </a:rPr>
              <a:t>built to </a:t>
            </a:r>
            <a:r>
              <a:rPr lang="en-US" sz="1800" spc="-5" dirty="0">
                <a:latin typeface="Times New Roman" panose="02020603050405020304"/>
                <a:cs typeface="Times New Roman" panose="02020603050405020304"/>
              </a:rPr>
              <a:t>perform </a:t>
            </a:r>
            <a:r>
              <a:rPr lang="en-US" sz="1800" dirty="0">
                <a:latin typeface="Times New Roman" panose="02020603050405020304"/>
                <a:cs typeface="Times New Roman" panose="02020603050405020304"/>
              </a:rPr>
              <a:t>certain </a:t>
            </a:r>
            <a:r>
              <a:rPr lang="en-US" sz="1800" spc="-5" dirty="0">
                <a:latin typeface="Times New Roman" panose="02020603050405020304"/>
                <a:cs typeface="Times New Roman" panose="02020603050405020304"/>
              </a:rPr>
              <a:t>type </a:t>
            </a:r>
            <a:r>
              <a:rPr lang="en-US" sz="1800" dirty="0">
                <a:latin typeface="Times New Roman" panose="02020603050405020304"/>
                <a:cs typeface="Times New Roman" panose="02020603050405020304"/>
              </a:rPr>
              <a:t>of tasks. </a:t>
            </a:r>
            <a:r>
              <a:rPr lang="en-US" sz="1800" spc="-5" dirty="0">
                <a:latin typeface="Times New Roman" panose="02020603050405020304"/>
                <a:cs typeface="Times New Roman" panose="02020603050405020304"/>
              </a:rPr>
              <a:t>With </a:t>
            </a:r>
            <a:r>
              <a:rPr lang="en-US" sz="1800" dirty="0">
                <a:latin typeface="Times New Roman" panose="02020603050405020304"/>
                <a:cs typeface="Times New Roman" panose="02020603050405020304"/>
              </a:rPr>
              <a:t>this </a:t>
            </a:r>
            <a:r>
              <a:rPr lang="en-US" sz="1800" spc="-5" dirty="0">
                <a:latin typeface="Times New Roman" panose="02020603050405020304"/>
                <a:cs typeface="Times New Roman" panose="02020603050405020304"/>
              </a:rPr>
              <a:t>project, </a:t>
            </a:r>
            <a:r>
              <a:rPr lang="en-US" sz="1800" dirty="0">
                <a:latin typeface="Times New Roman" panose="02020603050405020304"/>
                <a:cs typeface="Times New Roman" panose="02020603050405020304"/>
              </a:rPr>
              <a:t>a </a:t>
            </a:r>
            <a:r>
              <a:rPr lang="en-US" sz="1800" spc="-5" dirty="0">
                <a:latin typeface="Times New Roman" panose="02020603050405020304"/>
                <a:cs typeface="Times New Roman" panose="02020603050405020304"/>
              </a:rPr>
              <a:t>wide scope </a:t>
            </a:r>
            <a:r>
              <a:rPr lang="en-US" sz="1800" dirty="0">
                <a:latin typeface="Times New Roman" panose="02020603050405020304"/>
                <a:cs typeface="Times New Roman" panose="02020603050405020304"/>
              </a:rPr>
              <a:t>of  </a:t>
            </a:r>
            <a:r>
              <a:rPr lang="en-US" sz="1800" spc="-5" dirty="0">
                <a:latin typeface="Times New Roman" panose="02020603050405020304"/>
                <a:cs typeface="Times New Roman" panose="02020603050405020304"/>
              </a:rPr>
              <a:t>capacities </a:t>
            </a:r>
            <a:r>
              <a:rPr lang="en-US" sz="1800" dirty="0">
                <a:latin typeface="Times New Roman" panose="02020603050405020304"/>
                <a:cs typeface="Times New Roman" panose="02020603050405020304"/>
              </a:rPr>
              <a:t>is </a:t>
            </a:r>
            <a:r>
              <a:rPr lang="en-US" sz="1800" spc="-5" dirty="0">
                <a:latin typeface="Times New Roman" panose="02020603050405020304"/>
                <a:cs typeface="Times New Roman" panose="02020603050405020304"/>
              </a:rPr>
              <a:t>incorporated </a:t>
            </a:r>
            <a:r>
              <a:rPr lang="en-US" sz="1800" dirty="0">
                <a:latin typeface="Times New Roman" panose="02020603050405020304"/>
                <a:cs typeface="Times New Roman" panose="02020603050405020304"/>
              </a:rPr>
              <a:t>into a </a:t>
            </a:r>
            <a:r>
              <a:rPr lang="en-US" sz="1800" spc="-5" dirty="0">
                <a:latin typeface="Times New Roman" panose="02020603050405020304"/>
                <a:cs typeface="Times New Roman" panose="02020603050405020304"/>
              </a:rPr>
              <a:t>solitary model </a:t>
            </a:r>
            <a:r>
              <a:rPr lang="en-US" sz="1800" dirty="0">
                <a:latin typeface="Times New Roman" panose="02020603050405020304"/>
                <a:cs typeface="Times New Roman" panose="02020603050405020304"/>
              </a:rPr>
              <a:t>of a </a:t>
            </a:r>
            <a:r>
              <a:rPr lang="en-US" sz="1800" spc="-5" dirty="0">
                <a:latin typeface="Times New Roman" panose="02020603050405020304"/>
                <a:cs typeface="Times New Roman" panose="02020603050405020304"/>
              </a:rPr>
              <a:t>military automated vehicle, industrial used ,household  purpose and many more. The multi-functional robot consist multiple features we control </a:t>
            </a:r>
            <a:r>
              <a:rPr lang="en-US" sz="1800" dirty="0">
                <a:latin typeface="Times New Roman" panose="02020603050405020304"/>
                <a:cs typeface="Times New Roman" panose="02020603050405020304"/>
              </a:rPr>
              <a:t>this </a:t>
            </a:r>
            <a:r>
              <a:rPr lang="en-US" sz="1800" spc="-5" dirty="0">
                <a:latin typeface="Times New Roman" panose="02020603050405020304"/>
                <a:cs typeface="Times New Roman" panose="02020603050405020304"/>
              </a:rPr>
              <a:t>robot thorough  </a:t>
            </a:r>
            <a:r>
              <a:rPr lang="en-US" sz="1800" dirty="0">
                <a:latin typeface="Times New Roman" panose="02020603050405020304"/>
                <a:cs typeface="Times New Roman" panose="02020603050405020304"/>
              </a:rPr>
              <a:t>mobile </a:t>
            </a:r>
            <a:r>
              <a:rPr lang="en-US" sz="1800" spc="-5" dirty="0">
                <a:latin typeface="Times New Roman" panose="02020603050405020304"/>
                <a:cs typeface="Times New Roman" panose="02020603050405020304"/>
              </a:rPr>
              <a:t>application which we design </a:t>
            </a:r>
            <a:r>
              <a:rPr lang="en-US" sz="1800" dirty="0">
                <a:latin typeface="Times New Roman" panose="02020603050405020304"/>
                <a:cs typeface="Times New Roman" panose="02020603050405020304"/>
              </a:rPr>
              <a:t>this </a:t>
            </a:r>
            <a:r>
              <a:rPr lang="en-US" sz="1800" spc="-5" dirty="0">
                <a:latin typeface="Times New Roman" panose="02020603050405020304"/>
                <a:cs typeface="Times New Roman" panose="02020603050405020304"/>
              </a:rPr>
              <a:t>app with </a:t>
            </a:r>
            <a:r>
              <a:rPr lang="en-US" sz="1800" dirty="0">
                <a:latin typeface="Times New Roman" panose="02020603050405020304"/>
                <a:cs typeface="Times New Roman" panose="02020603050405020304"/>
              </a:rPr>
              <a:t>the </a:t>
            </a:r>
            <a:r>
              <a:rPr lang="en-US" sz="1800" spc="-5" dirty="0">
                <a:latin typeface="Times New Roman" panose="02020603050405020304"/>
                <a:cs typeface="Times New Roman" panose="02020603050405020304"/>
              </a:rPr>
              <a:t>help </a:t>
            </a:r>
            <a:r>
              <a:rPr lang="en-US" sz="1800" dirty="0">
                <a:latin typeface="Times New Roman" panose="02020603050405020304"/>
                <a:cs typeface="Times New Roman" panose="02020603050405020304"/>
              </a:rPr>
              <a:t>of </a:t>
            </a:r>
            <a:r>
              <a:rPr lang="en-US" sz="1800" spc="-10" dirty="0">
                <a:latin typeface="Times New Roman" panose="02020603050405020304"/>
                <a:cs typeface="Times New Roman" panose="02020603050405020304"/>
              </a:rPr>
              <a:t>MIT </a:t>
            </a:r>
            <a:r>
              <a:rPr lang="en-US" sz="1800" spc="-5" dirty="0">
                <a:latin typeface="Times New Roman" panose="02020603050405020304"/>
                <a:cs typeface="Times New Roman" panose="02020603050405020304"/>
              </a:rPr>
              <a:t>APP INVENTOR </a:t>
            </a:r>
            <a:r>
              <a:rPr lang="en-US" sz="1800" dirty="0">
                <a:latin typeface="Times New Roman" panose="02020603050405020304"/>
                <a:cs typeface="Times New Roman" panose="02020603050405020304"/>
              </a:rPr>
              <a:t>. </a:t>
            </a:r>
            <a:r>
              <a:rPr lang="en-US" sz="1800" spc="-10" dirty="0">
                <a:latin typeface="Times New Roman" panose="02020603050405020304"/>
                <a:cs typeface="Times New Roman" panose="02020603050405020304"/>
              </a:rPr>
              <a:t>In </a:t>
            </a:r>
            <a:r>
              <a:rPr lang="en-US" sz="1800" dirty="0">
                <a:latin typeface="Times New Roman" panose="02020603050405020304"/>
                <a:cs typeface="Times New Roman" panose="02020603050405020304"/>
              </a:rPr>
              <a:t>this </a:t>
            </a:r>
            <a:r>
              <a:rPr lang="en-US" sz="1800" spc="-5" dirty="0">
                <a:latin typeface="Times New Roman" panose="02020603050405020304"/>
                <a:cs typeface="Times New Roman" panose="02020603050405020304"/>
              </a:rPr>
              <a:t>robot we can  control </a:t>
            </a:r>
            <a:r>
              <a:rPr lang="en-US" sz="1800" dirty="0">
                <a:latin typeface="Times New Roman" panose="02020603050405020304"/>
                <a:cs typeface="Times New Roman" panose="02020603050405020304"/>
              </a:rPr>
              <a:t>the </a:t>
            </a:r>
            <a:r>
              <a:rPr lang="en-US" sz="1800" spc="-5" dirty="0">
                <a:latin typeface="Times New Roman" panose="02020603050405020304"/>
                <a:cs typeface="Times New Roman" panose="02020603050405020304"/>
              </a:rPr>
              <a:t>robot through smartphone and also we shift </a:t>
            </a:r>
            <a:r>
              <a:rPr lang="en-US" sz="1800" dirty="0">
                <a:latin typeface="Times New Roman" panose="02020603050405020304"/>
                <a:cs typeface="Times New Roman" panose="02020603050405020304"/>
              </a:rPr>
              <a:t>this </a:t>
            </a:r>
            <a:r>
              <a:rPr lang="en-US" sz="1800" spc="-5" dirty="0">
                <a:latin typeface="Times New Roman" panose="02020603050405020304"/>
                <a:cs typeface="Times New Roman" panose="02020603050405020304"/>
              </a:rPr>
              <a:t>robot </a:t>
            </a:r>
            <a:r>
              <a:rPr lang="en-US" sz="1800" dirty="0">
                <a:latin typeface="Times New Roman" panose="02020603050405020304"/>
                <a:cs typeface="Times New Roman" panose="02020603050405020304"/>
              </a:rPr>
              <a:t>into </a:t>
            </a:r>
            <a:r>
              <a:rPr lang="en-US" sz="1800" spc="-5" dirty="0">
                <a:latin typeface="Times New Roman" panose="02020603050405020304"/>
                <a:cs typeface="Times New Roman" panose="02020603050405020304"/>
              </a:rPr>
              <a:t>obstacle avoiding </a:t>
            </a:r>
            <a:r>
              <a:rPr lang="en-US" sz="1800" dirty="0">
                <a:latin typeface="Times New Roman" panose="02020603050405020304"/>
                <a:cs typeface="Times New Roman" panose="02020603050405020304"/>
              </a:rPr>
              <a:t>mode </a:t>
            </a:r>
            <a:r>
              <a:rPr lang="en-US" sz="1800" spc="-5" dirty="0">
                <a:latin typeface="Times New Roman" panose="02020603050405020304"/>
                <a:cs typeface="Times New Roman" panose="02020603050405020304"/>
              </a:rPr>
              <a:t>through  </a:t>
            </a:r>
            <a:r>
              <a:rPr lang="en-US" sz="1800" dirty="0">
                <a:latin typeface="Times New Roman" panose="02020603050405020304"/>
                <a:cs typeface="Times New Roman" panose="02020603050405020304"/>
              </a:rPr>
              <a:t>mobile in a </a:t>
            </a:r>
            <a:r>
              <a:rPr lang="en-US" sz="1800" spc="-5" dirty="0">
                <a:latin typeface="Times New Roman" panose="02020603050405020304"/>
                <a:cs typeface="Times New Roman" panose="02020603050405020304"/>
              </a:rPr>
              <a:t>single click </a:t>
            </a:r>
            <a:r>
              <a:rPr lang="en-US" sz="1800" dirty="0">
                <a:latin typeface="Times New Roman" panose="02020603050405020304"/>
                <a:cs typeface="Times New Roman" panose="02020603050405020304"/>
              </a:rPr>
              <a:t>. </a:t>
            </a:r>
          </a:p>
          <a:p>
            <a:pPr marL="12700" marR="5080" algn="just">
              <a:lnSpc>
                <a:spcPct val="144000"/>
              </a:lnSpc>
              <a:spcBef>
                <a:spcPts val="630"/>
              </a:spcBef>
            </a:pPr>
            <a:r>
              <a:rPr lang="en-US" sz="1800" dirty="0">
                <a:latin typeface="Times New Roman" panose="02020603050405020304"/>
                <a:cs typeface="Times New Roman" panose="02020603050405020304"/>
              </a:rPr>
              <a:t>2]When it is </a:t>
            </a:r>
            <a:r>
              <a:rPr lang="en-US" sz="1800" spc="-5" dirty="0">
                <a:latin typeface="Times New Roman" panose="02020603050405020304"/>
                <a:cs typeface="Times New Roman" panose="02020603050405020304"/>
              </a:rPr>
              <a:t>shifted </a:t>
            </a:r>
            <a:r>
              <a:rPr lang="en-US" sz="1800" dirty="0">
                <a:latin typeface="Times New Roman" panose="02020603050405020304"/>
                <a:cs typeface="Times New Roman" panose="02020603050405020304"/>
              </a:rPr>
              <a:t>to </a:t>
            </a:r>
            <a:r>
              <a:rPr lang="en-US" sz="1800" spc="-5" dirty="0">
                <a:latin typeface="Times New Roman" panose="02020603050405020304"/>
                <a:cs typeface="Times New Roman" panose="02020603050405020304"/>
              </a:rPr>
              <a:t>Obstacle Avoiding </a:t>
            </a:r>
            <a:r>
              <a:rPr lang="en-US" sz="1800" dirty="0">
                <a:latin typeface="Times New Roman" panose="02020603050405020304"/>
                <a:cs typeface="Times New Roman" panose="02020603050405020304"/>
              </a:rPr>
              <a:t>mode it </a:t>
            </a:r>
            <a:r>
              <a:rPr lang="en-US" sz="1800" spc="-5" dirty="0">
                <a:latin typeface="Times New Roman" panose="02020603050405020304"/>
                <a:cs typeface="Times New Roman" panose="02020603050405020304"/>
              </a:rPr>
              <a:t>detect </a:t>
            </a:r>
            <a:r>
              <a:rPr lang="en-US" sz="1800" dirty="0">
                <a:latin typeface="Times New Roman" panose="02020603050405020304"/>
                <a:cs typeface="Times New Roman" panose="02020603050405020304"/>
              </a:rPr>
              <a:t>the </a:t>
            </a:r>
            <a:r>
              <a:rPr lang="en-US" sz="1800" spc="-5" dirty="0">
                <a:latin typeface="Times New Roman" panose="02020603050405020304"/>
                <a:cs typeface="Times New Roman" panose="02020603050405020304"/>
              </a:rPr>
              <a:t>obstacle </a:t>
            </a:r>
            <a:r>
              <a:rPr lang="en-US" sz="1800" dirty="0">
                <a:latin typeface="Times New Roman" panose="02020603050405020304"/>
                <a:cs typeface="Times New Roman" panose="02020603050405020304"/>
              </a:rPr>
              <a:t>in </a:t>
            </a:r>
            <a:r>
              <a:rPr lang="en-US" sz="1800" spc="-5" dirty="0">
                <a:latin typeface="Times New Roman" panose="02020603050405020304"/>
                <a:cs typeface="Times New Roman" panose="02020603050405020304"/>
              </a:rPr>
              <a:t>front </a:t>
            </a:r>
            <a:r>
              <a:rPr lang="en-US" sz="1800" dirty="0">
                <a:latin typeface="Times New Roman" panose="02020603050405020304"/>
                <a:cs typeface="Times New Roman" panose="02020603050405020304"/>
              </a:rPr>
              <a:t>of him  </a:t>
            </a:r>
            <a:r>
              <a:rPr lang="en-US" sz="1800" spc="-5" dirty="0">
                <a:latin typeface="Times New Roman" panose="02020603050405020304"/>
                <a:cs typeface="Times New Roman" panose="02020603050405020304"/>
              </a:rPr>
              <a:t>and change </a:t>
            </a:r>
            <a:r>
              <a:rPr lang="en-US" sz="1800" dirty="0">
                <a:latin typeface="Times New Roman" panose="02020603050405020304"/>
                <a:cs typeface="Times New Roman" panose="02020603050405020304"/>
              </a:rPr>
              <a:t>the </a:t>
            </a:r>
            <a:r>
              <a:rPr lang="en-US" sz="1800" spc="-5" dirty="0">
                <a:latin typeface="Times New Roman" panose="02020603050405020304"/>
                <a:cs typeface="Times New Roman" panose="02020603050405020304"/>
              </a:rPr>
              <a:t>path easily </a:t>
            </a:r>
            <a:r>
              <a:rPr lang="en-US" sz="1800" dirty="0">
                <a:latin typeface="Times New Roman" panose="02020603050405020304"/>
                <a:cs typeface="Times New Roman" panose="02020603050405020304"/>
              </a:rPr>
              <a:t>to </a:t>
            </a:r>
            <a:r>
              <a:rPr lang="en-US" sz="1800" spc="-5" dirty="0">
                <a:latin typeface="Times New Roman" panose="02020603050405020304"/>
                <a:cs typeface="Times New Roman" panose="02020603050405020304"/>
              </a:rPr>
              <a:t>avoid </a:t>
            </a:r>
            <a:r>
              <a:rPr lang="en-US" sz="1800" dirty="0">
                <a:latin typeface="Times New Roman" panose="02020603050405020304"/>
                <a:cs typeface="Times New Roman" panose="02020603050405020304"/>
              </a:rPr>
              <a:t>the </a:t>
            </a:r>
            <a:r>
              <a:rPr lang="en-US" sz="1800" spc="-5" dirty="0">
                <a:latin typeface="Times New Roman" panose="02020603050405020304"/>
                <a:cs typeface="Times New Roman" panose="02020603050405020304"/>
              </a:rPr>
              <a:t>obstacle. This also has </a:t>
            </a:r>
            <a:r>
              <a:rPr lang="en-US" sz="1800" dirty="0">
                <a:latin typeface="Times New Roman" panose="02020603050405020304"/>
                <a:cs typeface="Times New Roman" panose="02020603050405020304"/>
              </a:rPr>
              <a:t>a </a:t>
            </a:r>
            <a:r>
              <a:rPr lang="en-US" sz="1800" spc="-5" dirty="0">
                <a:latin typeface="Times New Roman" panose="02020603050405020304"/>
                <a:cs typeface="Times New Roman" panose="02020603050405020304"/>
              </a:rPr>
              <a:t>features </a:t>
            </a:r>
            <a:r>
              <a:rPr lang="en-US" sz="1800" dirty="0">
                <a:latin typeface="Times New Roman" panose="02020603050405020304"/>
                <a:cs typeface="Times New Roman" panose="02020603050405020304"/>
              </a:rPr>
              <a:t>of line </a:t>
            </a:r>
            <a:r>
              <a:rPr lang="en-US" sz="1800" spc="-5" dirty="0">
                <a:latin typeface="Times New Roman" panose="02020603050405020304"/>
                <a:cs typeface="Times New Roman" panose="02020603050405020304"/>
              </a:rPr>
              <a:t>follower </a:t>
            </a:r>
            <a:r>
              <a:rPr lang="en-US" sz="1800" dirty="0">
                <a:latin typeface="Times New Roman" panose="02020603050405020304"/>
                <a:cs typeface="Times New Roman" panose="02020603050405020304"/>
              </a:rPr>
              <a:t>or </a:t>
            </a:r>
            <a:r>
              <a:rPr lang="en-US" sz="1800" spc="-5" dirty="0">
                <a:latin typeface="Times New Roman" panose="02020603050405020304"/>
                <a:cs typeface="Times New Roman" panose="02020603050405020304"/>
              </a:rPr>
              <a:t>we can also say  that </a:t>
            </a:r>
            <a:r>
              <a:rPr lang="en-US" sz="1800" dirty="0">
                <a:latin typeface="Times New Roman" panose="02020603050405020304"/>
                <a:cs typeface="Times New Roman" panose="02020603050405020304"/>
              </a:rPr>
              <a:t>it </a:t>
            </a:r>
            <a:r>
              <a:rPr lang="en-US" sz="1800" spc="-5" dirty="0">
                <a:latin typeface="Times New Roman" panose="02020603050405020304"/>
                <a:cs typeface="Times New Roman" panose="02020603050405020304"/>
              </a:rPr>
              <a:t>follows </a:t>
            </a:r>
            <a:r>
              <a:rPr lang="en-US" sz="1800" dirty="0">
                <a:latin typeface="Times New Roman" panose="02020603050405020304"/>
                <a:cs typeface="Times New Roman" panose="02020603050405020304"/>
              </a:rPr>
              <a:t>a </a:t>
            </a:r>
            <a:r>
              <a:rPr lang="en-US" sz="1800" spc="-5" dirty="0">
                <a:latin typeface="Times New Roman" panose="02020603050405020304"/>
                <a:cs typeface="Times New Roman" panose="02020603050405020304"/>
              </a:rPr>
              <a:t>track. </a:t>
            </a:r>
            <a:r>
              <a:rPr lang="en-US" sz="1800" dirty="0">
                <a:latin typeface="Times New Roman" panose="02020603050405020304"/>
                <a:cs typeface="Times New Roman" panose="02020603050405020304"/>
              </a:rPr>
              <a:t>We </a:t>
            </a:r>
            <a:r>
              <a:rPr lang="en-US" sz="1800" spc="-5" dirty="0">
                <a:latin typeface="Times New Roman" panose="02020603050405020304"/>
                <a:cs typeface="Times New Roman" panose="02020603050405020304"/>
              </a:rPr>
              <a:t>add </a:t>
            </a:r>
            <a:r>
              <a:rPr lang="en-US" sz="1800" dirty="0">
                <a:latin typeface="Times New Roman" panose="02020603050405020304"/>
                <a:cs typeface="Times New Roman" panose="02020603050405020304"/>
              </a:rPr>
              <a:t>the 1838 </a:t>
            </a:r>
            <a:r>
              <a:rPr lang="en-US" sz="1800" spc="-10" dirty="0">
                <a:latin typeface="Times New Roman" panose="02020603050405020304"/>
                <a:cs typeface="Times New Roman" panose="02020603050405020304"/>
              </a:rPr>
              <a:t>IR </a:t>
            </a:r>
            <a:r>
              <a:rPr lang="en-US" sz="1800" spc="-5" dirty="0">
                <a:latin typeface="Times New Roman" panose="02020603050405020304"/>
                <a:cs typeface="Times New Roman" panose="02020603050405020304"/>
              </a:rPr>
              <a:t>sensor because </a:t>
            </a:r>
            <a:r>
              <a:rPr lang="en-US" sz="1800" dirty="0">
                <a:latin typeface="Times New Roman" panose="02020603050405020304"/>
                <a:cs typeface="Times New Roman" panose="02020603050405020304"/>
              </a:rPr>
              <a:t>of this </a:t>
            </a:r>
            <a:r>
              <a:rPr lang="en-US" sz="1800" spc="-5" dirty="0">
                <a:latin typeface="Times New Roman" panose="02020603050405020304"/>
                <a:cs typeface="Times New Roman" panose="02020603050405020304"/>
              </a:rPr>
              <a:t>we can </a:t>
            </a:r>
            <a:r>
              <a:rPr lang="en-US" sz="1800" dirty="0">
                <a:latin typeface="Times New Roman" panose="02020603050405020304"/>
                <a:cs typeface="Times New Roman" panose="02020603050405020304"/>
              </a:rPr>
              <a:t>not only </a:t>
            </a:r>
            <a:r>
              <a:rPr lang="en-US" sz="1800" spc="-5" dirty="0">
                <a:latin typeface="Times New Roman" panose="02020603050405020304"/>
                <a:cs typeface="Times New Roman" panose="02020603050405020304"/>
              </a:rPr>
              <a:t>control </a:t>
            </a:r>
            <a:r>
              <a:rPr lang="en-US" sz="1800" dirty="0">
                <a:latin typeface="Times New Roman" panose="02020603050405020304"/>
                <a:cs typeface="Times New Roman" panose="02020603050405020304"/>
              </a:rPr>
              <a:t>the </a:t>
            </a:r>
            <a:r>
              <a:rPr lang="en-US" sz="1800" spc="-5" dirty="0">
                <a:latin typeface="Times New Roman" panose="02020603050405020304"/>
                <a:cs typeface="Times New Roman" panose="02020603050405020304"/>
              </a:rPr>
              <a:t>robot thorough  smartphone </a:t>
            </a:r>
            <a:r>
              <a:rPr lang="en-US" sz="1800" dirty="0">
                <a:latin typeface="Times New Roman" panose="02020603050405020304"/>
                <a:cs typeface="Times New Roman" panose="02020603050405020304"/>
              </a:rPr>
              <a:t>but </a:t>
            </a:r>
            <a:r>
              <a:rPr lang="en-US" sz="1800" spc="-5" dirty="0">
                <a:latin typeface="Times New Roman" panose="02020603050405020304"/>
                <a:cs typeface="Times New Roman" panose="02020603050405020304"/>
              </a:rPr>
              <a:t>also </a:t>
            </a:r>
            <a:r>
              <a:rPr lang="en-US" sz="1800" dirty="0">
                <a:latin typeface="Times New Roman" panose="02020603050405020304"/>
                <a:cs typeface="Times New Roman" panose="02020603050405020304"/>
              </a:rPr>
              <a:t>it can </a:t>
            </a:r>
            <a:r>
              <a:rPr lang="en-US" sz="1800" spc="-5" dirty="0">
                <a:latin typeface="Times New Roman" panose="02020603050405020304"/>
                <a:cs typeface="Times New Roman" panose="02020603050405020304"/>
              </a:rPr>
              <a:t>control </a:t>
            </a:r>
            <a:r>
              <a:rPr lang="en-US" sz="1800" dirty="0">
                <a:latin typeface="Times New Roman" panose="02020603050405020304"/>
                <a:cs typeface="Times New Roman" panose="02020603050405020304"/>
              </a:rPr>
              <a:t>by </a:t>
            </a:r>
            <a:r>
              <a:rPr lang="en-US" sz="1800" spc="-5" dirty="0">
                <a:latin typeface="Times New Roman" panose="02020603050405020304"/>
                <a:cs typeface="Times New Roman" panose="02020603050405020304"/>
              </a:rPr>
              <a:t>an transmitter remote. The aim </a:t>
            </a:r>
            <a:r>
              <a:rPr lang="en-US" sz="1800" dirty="0">
                <a:latin typeface="Times New Roman" panose="02020603050405020304"/>
                <a:cs typeface="Times New Roman" panose="02020603050405020304"/>
              </a:rPr>
              <a:t>of this </a:t>
            </a:r>
            <a:r>
              <a:rPr lang="en-US" sz="1800" spc="-5" dirty="0">
                <a:latin typeface="Times New Roman" panose="02020603050405020304"/>
                <a:cs typeface="Times New Roman" panose="02020603050405020304"/>
              </a:rPr>
              <a:t>project </a:t>
            </a:r>
            <a:r>
              <a:rPr lang="en-US" sz="1800" dirty="0">
                <a:latin typeface="Times New Roman" panose="02020603050405020304"/>
                <a:cs typeface="Times New Roman" panose="02020603050405020304"/>
              </a:rPr>
              <a:t>is to </a:t>
            </a:r>
            <a:r>
              <a:rPr lang="en-US" sz="1800" spc="-5" dirty="0">
                <a:latin typeface="Times New Roman" panose="02020603050405020304"/>
                <a:cs typeface="Times New Roman" panose="02020603050405020304"/>
              </a:rPr>
              <a:t>develop </a:t>
            </a:r>
            <a:r>
              <a:rPr lang="en-US" sz="1800" dirty="0">
                <a:latin typeface="Times New Roman" panose="02020603050405020304"/>
                <a:cs typeface="Times New Roman" panose="02020603050405020304"/>
              </a:rPr>
              <a:t>a </a:t>
            </a:r>
            <a:r>
              <a:rPr lang="en-US" sz="1800" spc="-5" dirty="0">
                <a:latin typeface="Times New Roman" panose="02020603050405020304"/>
                <a:cs typeface="Times New Roman" panose="02020603050405020304"/>
              </a:rPr>
              <a:t>prototype  </a:t>
            </a:r>
            <a:r>
              <a:rPr lang="en-US" sz="1800" dirty="0">
                <a:latin typeface="Times New Roman" panose="02020603050405020304"/>
                <a:cs typeface="Times New Roman" panose="02020603050405020304"/>
              </a:rPr>
              <a:t>of a </a:t>
            </a:r>
            <a:r>
              <a:rPr lang="en-US" sz="1800" spc="-5" dirty="0">
                <a:latin typeface="Times New Roman" panose="02020603050405020304"/>
                <a:cs typeface="Times New Roman" panose="02020603050405020304"/>
              </a:rPr>
              <a:t>Multi-functional robot car that performs </a:t>
            </a:r>
            <a:r>
              <a:rPr lang="en-US" sz="1800" dirty="0">
                <a:latin typeface="Times New Roman" panose="02020603050405020304"/>
                <a:cs typeface="Times New Roman" panose="02020603050405020304"/>
              </a:rPr>
              <a:t>a </a:t>
            </a:r>
            <a:r>
              <a:rPr lang="en-US" sz="1800" spc="-5" dirty="0">
                <a:latin typeface="Times New Roman" panose="02020603050405020304"/>
                <a:cs typeface="Times New Roman" panose="02020603050405020304"/>
              </a:rPr>
              <a:t>various function </a:t>
            </a:r>
            <a:r>
              <a:rPr lang="en-US" sz="1800" dirty="0">
                <a:latin typeface="Times New Roman" panose="02020603050405020304"/>
                <a:cs typeface="Times New Roman" panose="02020603050405020304"/>
              </a:rPr>
              <a:t>in </a:t>
            </a:r>
            <a:r>
              <a:rPr lang="en-US" sz="1800" spc="-5" dirty="0">
                <a:latin typeface="Times New Roman" panose="02020603050405020304"/>
                <a:cs typeface="Times New Roman" panose="02020603050405020304"/>
              </a:rPr>
              <a:t>order </a:t>
            </a:r>
            <a:r>
              <a:rPr lang="en-US" sz="1800" dirty="0">
                <a:latin typeface="Times New Roman" panose="02020603050405020304"/>
                <a:cs typeface="Times New Roman" panose="02020603050405020304"/>
              </a:rPr>
              <a:t>to </a:t>
            </a:r>
            <a:r>
              <a:rPr lang="en-US" sz="1800" spc="-5" dirty="0">
                <a:latin typeface="Times New Roman" panose="02020603050405020304"/>
                <a:cs typeface="Times New Roman" panose="02020603050405020304"/>
              </a:rPr>
              <a:t>provide </a:t>
            </a:r>
            <a:r>
              <a:rPr lang="en-US" sz="1800" dirty="0">
                <a:latin typeface="Times New Roman" panose="02020603050405020304"/>
                <a:cs typeface="Times New Roman" panose="02020603050405020304"/>
              </a:rPr>
              <a:t>a </a:t>
            </a:r>
            <a:r>
              <a:rPr lang="en-US" sz="1800" spc="-5" dirty="0">
                <a:latin typeface="Times New Roman" panose="02020603050405020304"/>
                <a:cs typeface="Times New Roman" panose="02020603050405020304"/>
              </a:rPr>
              <a:t>very powerful and  versatile robot while also reducing </a:t>
            </a:r>
            <a:r>
              <a:rPr lang="en-US" sz="1800" dirty="0">
                <a:latin typeface="Times New Roman" panose="02020603050405020304"/>
                <a:cs typeface="Times New Roman" panose="02020603050405020304"/>
              </a:rPr>
              <a:t>the </a:t>
            </a:r>
            <a:r>
              <a:rPr lang="en-US" sz="1800" spc="-5" dirty="0">
                <a:latin typeface="Times New Roman" panose="02020603050405020304"/>
                <a:cs typeface="Times New Roman" panose="02020603050405020304"/>
              </a:rPr>
              <a:t>hardware usage as much as possible. </a:t>
            </a:r>
            <a:r>
              <a:rPr lang="en-US" sz="1800" spc="-10" dirty="0">
                <a:latin typeface="Times New Roman" panose="02020603050405020304"/>
                <a:cs typeface="Times New Roman" panose="02020603050405020304"/>
              </a:rPr>
              <a:t>In </a:t>
            </a:r>
            <a:r>
              <a:rPr lang="en-US" sz="1800" dirty="0">
                <a:latin typeface="Times New Roman" panose="02020603050405020304"/>
                <a:cs typeface="Times New Roman" panose="02020603050405020304"/>
              </a:rPr>
              <a:t>this </a:t>
            </a:r>
            <a:r>
              <a:rPr lang="en-US" sz="1800" spc="-5" dirty="0">
                <a:latin typeface="Times New Roman" panose="02020603050405020304"/>
                <a:cs typeface="Times New Roman" panose="02020603050405020304"/>
              </a:rPr>
              <a:t>project, Arduino UNO </a:t>
            </a:r>
            <a:r>
              <a:rPr lang="en-US" sz="1800" dirty="0">
                <a:latin typeface="Times New Roman" panose="02020603050405020304"/>
                <a:cs typeface="Times New Roman" panose="02020603050405020304"/>
              </a:rPr>
              <a:t>is  </a:t>
            </a:r>
            <a:r>
              <a:rPr lang="en-US" sz="1800" spc="-5" dirty="0">
                <a:latin typeface="Times New Roman" panose="02020603050405020304"/>
                <a:cs typeface="Times New Roman" panose="02020603050405020304"/>
              </a:rPr>
              <a:t>used as </a:t>
            </a:r>
            <a:r>
              <a:rPr lang="en-US" sz="1800" dirty="0">
                <a:latin typeface="Times New Roman" panose="02020603050405020304"/>
                <a:cs typeface="Times New Roman" panose="02020603050405020304"/>
              </a:rPr>
              <a:t>a </a:t>
            </a:r>
            <a:r>
              <a:rPr lang="en-US" sz="1800" spc="-5" dirty="0">
                <a:latin typeface="Times New Roman" panose="02020603050405020304"/>
                <a:cs typeface="Times New Roman" panose="02020603050405020304"/>
              </a:rPr>
              <a:t>central component, </a:t>
            </a:r>
            <a:r>
              <a:rPr lang="en-US" sz="1800" dirty="0">
                <a:latin typeface="Times New Roman" panose="02020603050405020304"/>
                <a:cs typeface="Times New Roman" panose="02020603050405020304"/>
              </a:rPr>
              <a:t>to </a:t>
            </a:r>
            <a:r>
              <a:rPr lang="en-US" sz="1800" spc="-5" dirty="0">
                <a:latin typeface="Times New Roman" panose="02020603050405020304"/>
                <a:cs typeface="Times New Roman" panose="02020603050405020304"/>
              </a:rPr>
              <a:t>which all </a:t>
            </a:r>
            <a:r>
              <a:rPr lang="en-US" sz="1800" dirty="0">
                <a:latin typeface="Times New Roman" panose="02020603050405020304"/>
                <a:cs typeface="Times New Roman" panose="02020603050405020304"/>
              </a:rPr>
              <a:t>the </a:t>
            </a:r>
            <a:r>
              <a:rPr lang="en-US" sz="1800" spc="-5" dirty="0">
                <a:latin typeface="Times New Roman" panose="02020603050405020304"/>
                <a:cs typeface="Times New Roman" panose="02020603050405020304"/>
              </a:rPr>
              <a:t>other components are interfaced. The designed vehicle </a:t>
            </a:r>
            <a:r>
              <a:rPr lang="en-US" sz="1800" dirty="0">
                <a:latin typeface="Times New Roman" panose="02020603050405020304"/>
                <a:cs typeface="Times New Roman" panose="02020603050405020304"/>
              </a:rPr>
              <a:t>is  </a:t>
            </a:r>
            <a:r>
              <a:rPr lang="en-US" sz="1800" spc="-5" dirty="0">
                <a:latin typeface="Times New Roman" panose="02020603050405020304"/>
                <a:cs typeface="Times New Roman" panose="02020603050405020304"/>
              </a:rPr>
              <a:t>controlled wirelessly through </a:t>
            </a:r>
            <a:r>
              <a:rPr lang="en-US" sz="1800" dirty="0">
                <a:latin typeface="Times New Roman" panose="02020603050405020304"/>
                <a:cs typeface="Times New Roman" panose="02020603050405020304"/>
              </a:rPr>
              <a:t>a </a:t>
            </a:r>
            <a:r>
              <a:rPr lang="en-US" sz="1800" spc="-5" dirty="0">
                <a:latin typeface="Times New Roman" panose="02020603050405020304"/>
                <a:cs typeface="Times New Roman" panose="02020603050405020304"/>
              </a:rPr>
              <a:t>smartphone with </a:t>
            </a:r>
            <a:r>
              <a:rPr lang="en-US" sz="1800" dirty="0">
                <a:latin typeface="Times New Roman" panose="02020603050405020304"/>
                <a:cs typeface="Times New Roman" panose="02020603050405020304"/>
              </a:rPr>
              <a:t>the </a:t>
            </a:r>
            <a:r>
              <a:rPr lang="en-US" sz="1800" spc="-5" dirty="0">
                <a:latin typeface="Times New Roman" panose="02020603050405020304"/>
                <a:cs typeface="Times New Roman" panose="02020603050405020304"/>
              </a:rPr>
              <a:t>help </a:t>
            </a:r>
            <a:r>
              <a:rPr lang="en-US" sz="1800" dirty="0">
                <a:latin typeface="Times New Roman" panose="02020603050405020304"/>
                <a:cs typeface="Times New Roman" panose="02020603050405020304"/>
              </a:rPr>
              <a:t>of a </a:t>
            </a:r>
            <a:r>
              <a:rPr lang="en-US" sz="1800" spc="-5" dirty="0">
                <a:latin typeface="Times New Roman" panose="02020603050405020304"/>
                <a:cs typeface="Times New Roman" panose="02020603050405020304"/>
              </a:rPr>
              <a:t>Bluetooth</a:t>
            </a:r>
            <a:r>
              <a:rPr lang="en-US" sz="1800" spc="45" dirty="0">
                <a:latin typeface="Times New Roman" panose="02020603050405020304"/>
                <a:cs typeface="Times New Roman" panose="02020603050405020304"/>
              </a:rPr>
              <a:t> </a:t>
            </a:r>
            <a:r>
              <a:rPr lang="en-US" sz="1800" spc="-5" dirty="0">
                <a:latin typeface="Times New Roman" panose="02020603050405020304"/>
                <a:cs typeface="Times New Roman" panose="02020603050405020304"/>
              </a:rPr>
              <a:t>module.</a:t>
            </a:r>
            <a:endParaRPr lang="en-US" sz="1800" dirty="0">
              <a:latin typeface="Times New Roman" panose="02020603050405020304"/>
              <a:cs typeface="Times New Roman" panose="02020603050405020304"/>
            </a:endParaRPr>
          </a:p>
        </p:txBody>
      </p:sp>
      <p:sp>
        <p:nvSpPr>
          <p:cNvPr id="2" name="Footer Placeholder 1"/>
          <p:cNvSpPr>
            <a:spLocks noGrp="1"/>
          </p:cNvSpPr>
          <p:nvPr>
            <p:ph type="ftr" idx="11"/>
          </p:nvPr>
        </p:nvSpPr>
        <p:spPr>
          <a:xfrm>
            <a:off x="2936240" y="6356350"/>
            <a:ext cx="5217160" cy="365125"/>
          </a:xfrm>
        </p:spPr>
        <p:txBody>
          <a:bodyPr/>
          <a:lstStyle/>
          <a:p>
            <a:r>
              <a:rPr lang="en-IN" dirty="0"/>
              <a:t>MET INSTITUTE  OF ENGINEERING,  MULTIFUNCTIONAL  ROBOT  CAR</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03C07D-1D2E-4AE8-81D9-92C78A3FD377}"/>
              </a:ext>
            </a:extLst>
          </p:cNvPr>
          <p:cNvSpPr>
            <a:spLocks noGrp="1"/>
          </p:cNvSpPr>
          <p:nvPr>
            <p:ph type="ftr" idx="11"/>
          </p:nvPr>
        </p:nvSpPr>
        <p:spPr>
          <a:xfrm>
            <a:off x="3205316" y="6356350"/>
            <a:ext cx="4948084" cy="365126"/>
          </a:xfrm>
        </p:spPr>
        <p:txBody>
          <a:bodyPr/>
          <a:lstStyle/>
          <a:p>
            <a:r>
              <a:rPr lang="en-IN" dirty="0"/>
              <a:t>MET INSTITUTE  OF ENGINEERING,  MULTIFUNCTIONAL ARUDINO ROBOT</a:t>
            </a:r>
          </a:p>
        </p:txBody>
      </p:sp>
      <p:sp>
        <p:nvSpPr>
          <p:cNvPr id="3" name="Slide Number Placeholder 2">
            <a:extLst>
              <a:ext uri="{FF2B5EF4-FFF2-40B4-BE49-F238E27FC236}">
                <a16:creationId xmlns:a16="http://schemas.microsoft.com/office/drawing/2014/main" id="{AD264047-79B5-C83A-DB3F-54001BB0DB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4" name="TextBox 3">
            <a:extLst>
              <a:ext uri="{FF2B5EF4-FFF2-40B4-BE49-F238E27FC236}">
                <a16:creationId xmlns:a16="http://schemas.microsoft.com/office/drawing/2014/main" id="{E3CFA784-2848-03C1-6D27-55B6D3E26681}"/>
              </a:ext>
            </a:extLst>
          </p:cNvPr>
          <p:cNvSpPr txBox="1"/>
          <p:nvPr/>
        </p:nvSpPr>
        <p:spPr>
          <a:xfrm>
            <a:off x="2526890" y="633081"/>
            <a:ext cx="7718323"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Use Case of Bluetooth/ </a:t>
            </a:r>
            <a:r>
              <a:rPr lang="en-IN" sz="3600" b="1" dirty="0" err="1">
                <a:latin typeface="Times New Roman" panose="02020603050405020304" pitchFamily="18" charset="0"/>
                <a:cs typeface="Times New Roman" panose="02020603050405020304" pitchFamily="18" charset="0"/>
              </a:rPr>
              <a:t>Wifi</a:t>
            </a:r>
            <a:r>
              <a:rPr lang="en-IN" sz="3600" b="1" dirty="0">
                <a:latin typeface="Times New Roman" panose="02020603050405020304" pitchFamily="18" charset="0"/>
                <a:cs typeface="Times New Roman" panose="02020603050405020304" pitchFamily="18" charset="0"/>
              </a:rPr>
              <a:t>  Control</a:t>
            </a:r>
          </a:p>
        </p:txBody>
      </p:sp>
      <p:pic>
        <p:nvPicPr>
          <p:cNvPr id="6" name="Picture 5">
            <a:extLst>
              <a:ext uri="{FF2B5EF4-FFF2-40B4-BE49-F238E27FC236}">
                <a16:creationId xmlns:a16="http://schemas.microsoft.com/office/drawing/2014/main" id="{C0076E0B-2B09-AFC4-B446-29E232F4262B}"/>
              </a:ext>
            </a:extLst>
          </p:cNvPr>
          <p:cNvPicPr>
            <a:picLocks noChangeAspect="1"/>
          </p:cNvPicPr>
          <p:nvPr/>
        </p:nvPicPr>
        <p:blipFill>
          <a:blip r:embed="rId2"/>
          <a:stretch>
            <a:fillRect/>
          </a:stretch>
        </p:blipFill>
        <p:spPr>
          <a:xfrm>
            <a:off x="275303" y="1279412"/>
            <a:ext cx="10441858" cy="4945507"/>
          </a:xfrm>
          <a:prstGeom prst="rect">
            <a:avLst/>
          </a:prstGeom>
        </p:spPr>
      </p:pic>
    </p:spTree>
    <p:extLst>
      <p:ext uri="{BB962C8B-B14F-4D97-AF65-F5344CB8AC3E}">
        <p14:creationId xmlns:p14="http://schemas.microsoft.com/office/powerpoint/2010/main" val="3765359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36E3E3-0D6E-BBC0-7484-6A7A7F2A93EC}"/>
              </a:ext>
            </a:extLst>
          </p:cNvPr>
          <p:cNvSpPr>
            <a:spLocks noGrp="1"/>
          </p:cNvSpPr>
          <p:nvPr>
            <p:ph type="ftr" idx="11"/>
          </p:nvPr>
        </p:nvSpPr>
        <p:spPr>
          <a:xfrm>
            <a:off x="3484880" y="6356350"/>
            <a:ext cx="4668520"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680EE583-F698-D41D-D533-39D634104E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4" name="Picture 3">
            <a:extLst>
              <a:ext uri="{FF2B5EF4-FFF2-40B4-BE49-F238E27FC236}">
                <a16:creationId xmlns:a16="http://schemas.microsoft.com/office/drawing/2014/main" id="{08A993A2-834B-0246-D841-71E5F106D831}"/>
              </a:ext>
            </a:extLst>
          </p:cNvPr>
          <p:cNvPicPr>
            <a:picLocks noChangeAspect="1"/>
          </p:cNvPicPr>
          <p:nvPr/>
        </p:nvPicPr>
        <p:blipFill>
          <a:blip r:embed="rId2"/>
          <a:stretch>
            <a:fillRect/>
          </a:stretch>
        </p:blipFill>
        <p:spPr>
          <a:xfrm>
            <a:off x="2239609" y="1439831"/>
            <a:ext cx="7742591" cy="4627265"/>
          </a:xfrm>
          <a:prstGeom prst="rect">
            <a:avLst/>
          </a:prstGeom>
        </p:spPr>
      </p:pic>
      <p:sp>
        <p:nvSpPr>
          <p:cNvPr id="5" name="TextBox 4">
            <a:extLst>
              <a:ext uri="{FF2B5EF4-FFF2-40B4-BE49-F238E27FC236}">
                <a16:creationId xmlns:a16="http://schemas.microsoft.com/office/drawing/2014/main" id="{9092AD40-7004-F05E-ACCA-B2148B063537}"/>
              </a:ext>
            </a:extLst>
          </p:cNvPr>
          <p:cNvSpPr txBox="1"/>
          <p:nvPr/>
        </p:nvSpPr>
        <p:spPr>
          <a:xfrm>
            <a:off x="1435509" y="136525"/>
            <a:ext cx="5948517"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                Circuit Diagram</a:t>
            </a:r>
          </a:p>
        </p:txBody>
      </p:sp>
    </p:spTree>
    <p:extLst>
      <p:ext uri="{BB962C8B-B14F-4D97-AF65-F5344CB8AC3E}">
        <p14:creationId xmlns:p14="http://schemas.microsoft.com/office/powerpoint/2010/main" val="4108811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E17A33-73B2-FF44-FC0A-48008425A69A}"/>
              </a:ext>
            </a:extLst>
          </p:cNvPr>
          <p:cNvSpPr>
            <a:spLocks noGrp="1"/>
          </p:cNvSpPr>
          <p:nvPr>
            <p:ph type="ftr" idx="11"/>
          </p:nvPr>
        </p:nvSpPr>
        <p:spPr>
          <a:xfrm>
            <a:off x="3581401" y="6356350"/>
            <a:ext cx="4571999"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BA80198E-DD9E-6813-869B-25A4052445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graphicFrame>
        <p:nvGraphicFramePr>
          <p:cNvPr id="4" name="Table 4">
            <a:extLst>
              <a:ext uri="{FF2B5EF4-FFF2-40B4-BE49-F238E27FC236}">
                <a16:creationId xmlns:a16="http://schemas.microsoft.com/office/drawing/2014/main" id="{FC0A4D97-B097-CEDA-AA6B-AA6DA7F4E154}"/>
              </a:ext>
            </a:extLst>
          </p:cNvPr>
          <p:cNvGraphicFramePr>
            <a:graphicFrameLocks noGrp="1"/>
          </p:cNvGraphicFramePr>
          <p:nvPr>
            <p:extLst>
              <p:ext uri="{D42A27DB-BD31-4B8C-83A1-F6EECF244321}">
                <p14:modId xmlns:p14="http://schemas.microsoft.com/office/powerpoint/2010/main" val="4061064493"/>
              </p:ext>
            </p:extLst>
          </p:nvPr>
        </p:nvGraphicFramePr>
        <p:xfrm>
          <a:off x="1484671" y="863735"/>
          <a:ext cx="9606116" cy="5114278"/>
        </p:xfrm>
        <a:graphic>
          <a:graphicData uri="http://schemas.openxmlformats.org/drawingml/2006/table">
            <a:tbl>
              <a:tblPr firstRow="1" bandRow="1">
                <a:tableStyleId>{5C22544A-7EE6-4342-B048-85BDC9FD1C3A}</a:tableStyleId>
              </a:tblPr>
              <a:tblGrid>
                <a:gridCol w="3713087">
                  <a:extLst>
                    <a:ext uri="{9D8B030D-6E8A-4147-A177-3AD203B41FA5}">
                      <a16:colId xmlns:a16="http://schemas.microsoft.com/office/drawing/2014/main" val="434014964"/>
                    </a:ext>
                  </a:extLst>
                </a:gridCol>
                <a:gridCol w="5893029">
                  <a:extLst>
                    <a:ext uri="{9D8B030D-6E8A-4147-A177-3AD203B41FA5}">
                      <a16:colId xmlns:a16="http://schemas.microsoft.com/office/drawing/2014/main" val="898107444"/>
                    </a:ext>
                  </a:extLst>
                </a:gridCol>
              </a:tblGrid>
              <a:tr h="689442">
                <a:tc>
                  <a:txBody>
                    <a:bodyPr/>
                    <a:lstStyle/>
                    <a:p>
                      <a:r>
                        <a:rPr lang="en-IN" sz="1800" dirty="0">
                          <a:solidFill>
                            <a:schemeClr val="tx1"/>
                          </a:solidFill>
                          <a:latin typeface="Times New Roman" panose="02020603050405020304" pitchFamily="18" charset="0"/>
                          <a:cs typeface="Times New Roman" panose="02020603050405020304" pitchFamily="18" charset="0"/>
                        </a:rPr>
                        <a:t>Condition </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Test Case Results</a:t>
                      </a:r>
                    </a:p>
                  </a:txBody>
                  <a:tcPr/>
                </a:tc>
                <a:extLst>
                  <a:ext uri="{0D108BD9-81ED-4DB2-BD59-A6C34878D82A}">
                    <a16:rowId xmlns:a16="http://schemas.microsoft.com/office/drawing/2014/main" val="3123768194"/>
                  </a:ext>
                </a:extLst>
              </a:tr>
              <a:tr h="1732634">
                <a:tc>
                  <a:txBody>
                    <a:bodyPr/>
                    <a:lstStyle/>
                    <a:p>
                      <a:r>
                        <a:rPr lang="en-IN" sz="1800" dirty="0">
                          <a:latin typeface="Times New Roman" panose="02020603050405020304" pitchFamily="18" charset="0"/>
                          <a:cs typeface="Times New Roman" panose="02020603050405020304" pitchFamily="18" charset="0"/>
                        </a:rPr>
                        <a:t>Obstacle Avoiding </a:t>
                      </a:r>
                    </a:p>
                  </a:txBody>
                  <a:tcPr/>
                </a:tc>
                <a:tc>
                  <a:txBody>
                    <a:bodyPr/>
                    <a:lstStyle/>
                    <a:p>
                      <a:r>
                        <a:rPr lang="en-IN" sz="1800" dirty="0">
                          <a:latin typeface="Times New Roman" panose="02020603050405020304" pitchFamily="18" charset="0"/>
                          <a:cs typeface="Times New Roman" panose="02020603050405020304" pitchFamily="18" charset="0"/>
                        </a:rPr>
                        <a:t> It works properly. The robot car moving with Servo motor. Measure all side with the help of servo motor. </a:t>
                      </a:r>
                      <a:r>
                        <a:rPr lang="en-US" sz="1800" dirty="0">
                          <a:latin typeface="Times New Roman" panose="02020603050405020304" pitchFamily="18" charset="0"/>
                          <a:cs typeface="Times New Roman" panose="02020603050405020304" pitchFamily="18" charset="0"/>
                        </a:rPr>
                        <a:t>And when the distance is calculated, it compares  and the side whose distance he is less than 20 will take a turn on the robot and move forward.</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9809778"/>
                  </a:ext>
                </a:extLst>
              </a:tr>
              <a:tr h="1082896">
                <a:tc>
                  <a:txBody>
                    <a:bodyPr/>
                    <a:lstStyle/>
                    <a:p>
                      <a:r>
                        <a:rPr lang="en-IN" sz="1800" dirty="0">
                          <a:latin typeface="Times New Roman" panose="02020603050405020304" pitchFamily="18" charset="0"/>
                          <a:cs typeface="Times New Roman" panose="02020603050405020304" pitchFamily="18" charset="0"/>
                        </a:rPr>
                        <a:t>Line Following </a:t>
                      </a:r>
                    </a:p>
                  </a:txBody>
                  <a:tcPr/>
                </a:tc>
                <a:tc>
                  <a:txBody>
                    <a:bodyPr/>
                    <a:lstStyle/>
                    <a:p>
                      <a:r>
                        <a:rPr lang="en-IN" sz="1800" dirty="0">
                          <a:latin typeface="Times New Roman" panose="02020603050405020304" pitchFamily="18" charset="0"/>
                          <a:cs typeface="Times New Roman" panose="02020603050405020304" pitchFamily="18" charset="0"/>
                        </a:rPr>
                        <a:t>It follows the black line with their IR sensor. It stops when object is present on the line. When the object  is moved from the line then robot car is follows the line.</a:t>
                      </a:r>
                    </a:p>
                  </a:txBody>
                  <a:tcPr/>
                </a:tc>
                <a:extLst>
                  <a:ext uri="{0D108BD9-81ED-4DB2-BD59-A6C34878D82A}">
                    <a16:rowId xmlns:a16="http://schemas.microsoft.com/office/drawing/2014/main" val="1128358247"/>
                  </a:ext>
                </a:extLst>
              </a:tr>
              <a:tr h="1609306">
                <a:tc>
                  <a:txBody>
                    <a:bodyPr/>
                    <a:lstStyle/>
                    <a:p>
                      <a:r>
                        <a:rPr lang="en-IN" sz="1800" dirty="0">
                          <a:latin typeface="Times New Roman" panose="02020603050405020304" pitchFamily="18" charset="0"/>
                          <a:cs typeface="Times New Roman" panose="02020603050405020304" pitchFamily="18" charset="0"/>
                        </a:rPr>
                        <a:t>Bluetooth Control and Voice control</a:t>
                      </a:r>
                    </a:p>
                  </a:txBody>
                  <a:tcPr/>
                </a:tc>
                <a:tc>
                  <a:txBody>
                    <a:bodyPr/>
                    <a:lstStyle/>
                    <a:p>
                      <a:r>
                        <a:rPr lang="en-IN" sz="1800" dirty="0">
                          <a:latin typeface="Times New Roman" panose="02020603050405020304" pitchFamily="18" charset="0"/>
                          <a:cs typeface="Times New Roman" panose="02020603050405020304" pitchFamily="18" charset="0"/>
                        </a:rPr>
                        <a:t>It is control by open source mobile application. We can use voice as well as  Navigation control.</a:t>
                      </a:r>
                    </a:p>
                  </a:txBody>
                  <a:tcPr/>
                </a:tc>
                <a:extLst>
                  <a:ext uri="{0D108BD9-81ED-4DB2-BD59-A6C34878D82A}">
                    <a16:rowId xmlns:a16="http://schemas.microsoft.com/office/drawing/2014/main" val="1009940304"/>
                  </a:ext>
                </a:extLst>
              </a:tr>
            </a:tbl>
          </a:graphicData>
        </a:graphic>
      </p:graphicFrame>
      <p:sp>
        <p:nvSpPr>
          <p:cNvPr id="5" name="TextBox 4">
            <a:extLst>
              <a:ext uri="{FF2B5EF4-FFF2-40B4-BE49-F238E27FC236}">
                <a16:creationId xmlns:a16="http://schemas.microsoft.com/office/drawing/2014/main" id="{01E70898-1ADB-1418-C086-C6E563CCC1C0}"/>
              </a:ext>
            </a:extLst>
          </p:cNvPr>
          <p:cNvSpPr txBox="1"/>
          <p:nvPr/>
        </p:nvSpPr>
        <p:spPr>
          <a:xfrm>
            <a:off x="2032000" y="157316"/>
            <a:ext cx="7288981"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Test Case of </a:t>
            </a:r>
            <a:r>
              <a:rPr lang="en-IN" sz="3600" b="1" dirty="0" err="1">
                <a:latin typeface="Times New Roman" panose="02020603050405020304" pitchFamily="18" charset="0"/>
                <a:cs typeface="Times New Roman" panose="02020603050405020304" pitchFamily="18" charset="0"/>
              </a:rPr>
              <a:t>Arudino</a:t>
            </a:r>
            <a:r>
              <a:rPr lang="en-IN" sz="3600" b="1" dirty="0">
                <a:latin typeface="Times New Roman" panose="02020603050405020304" pitchFamily="18" charset="0"/>
                <a:cs typeface="Times New Roman" panose="02020603050405020304" pitchFamily="18" charset="0"/>
              </a:rPr>
              <a:t> Uno </a:t>
            </a:r>
          </a:p>
        </p:txBody>
      </p:sp>
    </p:spTree>
    <p:extLst>
      <p:ext uri="{BB962C8B-B14F-4D97-AF65-F5344CB8AC3E}">
        <p14:creationId xmlns:p14="http://schemas.microsoft.com/office/powerpoint/2010/main" val="1258306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F78326-5027-5FE2-9D46-E2D3142FB891}"/>
              </a:ext>
            </a:extLst>
          </p:cNvPr>
          <p:cNvSpPr>
            <a:spLocks noGrp="1"/>
          </p:cNvSpPr>
          <p:nvPr>
            <p:ph type="ftr" idx="11"/>
          </p:nvPr>
        </p:nvSpPr>
        <p:spPr>
          <a:xfrm>
            <a:off x="2682240" y="6356350"/>
            <a:ext cx="5471160" cy="365125"/>
          </a:xfrm>
        </p:spPr>
        <p:txBody>
          <a:bodyPr/>
          <a:lstStyle/>
          <a:p>
            <a:r>
              <a:rPr lang="en-IN" dirty="0"/>
              <a:t>MET INSTITUTE  OF ENGINEERING,  MULTIFUNCTIONAL ROBOT  CAR</a:t>
            </a:r>
          </a:p>
          <a:p>
            <a:endParaRPr lang="en-IN" dirty="0"/>
          </a:p>
        </p:txBody>
      </p:sp>
      <p:sp>
        <p:nvSpPr>
          <p:cNvPr id="3" name="Slide Number Placeholder 2">
            <a:extLst>
              <a:ext uri="{FF2B5EF4-FFF2-40B4-BE49-F238E27FC236}">
                <a16:creationId xmlns:a16="http://schemas.microsoft.com/office/drawing/2014/main" id="{901C25E8-B784-5AFB-8095-39B7F244B9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graphicFrame>
        <p:nvGraphicFramePr>
          <p:cNvPr id="4" name="Table 4">
            <a:extLst>
              <a:ext uri="{FF2B5EF4-FFF2-40B4-BE49-F238E27FC236}">
                <a16:creationId xmlns:a16="http://schemas.microsoft.com/office/drawing/2014/main" id="{40DD1A9A-7DD3-8529-B2A2-A5CCFC72C5EE}"/>
              </a:ext>
            </a:extLst>
          </p:cNvPr>
          <p:cNvGraphicFramePr>
            <a:graphicFrameLocks noGrp="1"/>
          </p:cNvGraphicFramePr>
          <p:nvPr>
            <p:extLst>
              <p:ext uri="{D42A27DB-BD31-4B8C-83A1-F6EECF244321}">
                <p14:modId xmlns:p14="http://schemas.microsoft.com/office/powerpoint/2010/main" val="3895187320"/>
              </p:ext>
            </p:extLst>
          </p:nvPr>
        </p:nvGraphicFramePr>
        <p:xfrm>
          <a:off x="1471561" y="1304278"/>
          <a:ext cx="9088284" cy="4711572"/>
        </p:xfrm>
        <a:graphic>
          <a:graphicData uri="http://schemas.openxmlformats.org/drawingml/2006/table">
            <a:tbl>
              <a:tblPr firstRow="1" bandRow="1">
                <a:tableStyleId>{5C22544A-7EE6-4342-B048-85BDC9FD1C3A}</a:tableStyleId>
              </a:tblPr>
              <a:tblGrid>
                <a:gridCol w="3512928">
                  <a:extLst>
                    <a:ext uri="{9D8B030D-6E8A-4147-A177-3AD203B41FA5}">
                      <a16:colId xmlns:a16="http://schemas.microsoft.com/office/drawing/2014/main" val="434014964"/>
                    </a:ext>
                  </a:extLst>
                </a:gridCol>
                <a:gridCol w="5575356">
                  <a:extLst>
                    <a:ext uri="{9D8B030D-6E8A-4147-A177-3AD203B41FA5}">
                      <a16:colId xmlns:a16="http://schemas.microsoft.com/office/drawing/2014/main" val="898107444"/>
                    </a:ext>
                  </a:extLst>
                </a:gridCol>
              </a:tblGrid>
              <a:tr h="688744">
                <a:tc>
                  <a:txBody>
                    <a:bodyPr/>
                    <a:lstStyle/>
                    <a:p>
                      <a:r>
                        <a:rPr lang="en-IN" sz="1800" dirty="0">
                          <a:solidFill>
                            <a:schemeClr val="tx1"/>
                          </a:solidFill>
                          <a:latin typeface="Times New Roman" panose="02020603050405020304" pitchFamily="18" charset="0"/>
                          <a:cs typeface="Times New Roman" panose="02020603050405020304" pitchFamily="18" charset="0"/>
                        </a:rPr>
                        <a:t>Condition </a:t>
                      </a:r>
                    </a:p>
                  </a:txBody>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Test Case Result</a:t>
                      </a:r>
                    </a:p>
                  </a:txBody>
                  <a:tcPr/>
                </a:tc>
                <a:extLst>
                  <a:ext uri="{0D108BD9-81ED-4DB2-BD59-A6C34878D82A}">
                    <a16:rowId xmlns:a16="http://schemas.microsoft.com/office/drawing/2014/main" val="3123768194"/>
                  </a:ext>
                </a:extLst>
              </a:tr>
              <a:tr h="12264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sz="1800" dirty="0">
                          <a:latin typeface="Times New Roman" panose="02020603050405020304" pitchFamily="18" charset="0"/>
                          <a:cs typeface="Times New Roman" panose="02020603050405020304" pitchFamily="18" charset="0"/>
                        </a:rPr>
                        <a:t>Obstacle Avoiding </a:t>
                      </a:r>
                    </a:p>
                    <a:p>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When we use Node MCU some Problem seen in the servo motor. When object is detected  then whole motor turns right or left side . </a:t>
                      </a:r>
                    </a:p>
                  </a:txBody>
                  <a:tcPr/>
                </a:tc>
                <a:extLst>
                  <a:ext uri="{0D108BD9-81ED-4DB2-BD59-A6C34878D82A}">
                    <a16:rowId xmlns:a16="http://schemas.microsoft.com/office/drawing/2014/main" val="359809778"/>
                  </a:ext>
                </a:extLst>
              </a:tr>
              <a:tr h="109158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sz="1800" dirty="0">
                          <a:latin typeface="Times New Roman" panose="02020603050405020304" pitchFamily="18" charset="0"/>
                          <a:cs typeface="Times New Roman" panose="02020603050405020304" pitchFamily="18" charset="0"/>
                        </a:rPr>
                        <a:t>WIFI  Control</a:t>
                      </a:r>
                    </a:p>
                    <a:p>
                      <a:r>
                        <a:rPr lang="en-IN" sz="1800" dirty="0">
                          <a:latin typeface="Times New Roman" panose="02020603050405020304" pitchFamily="18" charset="0"/>
                          <a:cs typeface="Times New Roman" panose="02020603050405020304" pitchFamily="18" charset="0"/>
                        </a:rPr>
                        <a:t>  </a:t>
                      </a:r>
                    </a:p>
                  </a:txBody>
                  <a:tcPr/>
                </a:tc>
                <a:tc>
                  <a:txBody>
                    <a:bodyPr/>
                    <a:lstStyle/>
                    <a:p>
                      <a:r>
                        <a:rPr lang="en-IN" sz="1800" dirty="0">
                          <a:latin typeface="Times New Roman" panose="02020603050405020304" pitchFamily="18" charset="0"/>
                          <a:cs typeface="Times New Roman" panose="02020603050405020304" pitchFamily="18" charset="0"/>
                        </a:rPr>
                        <a:t>In this module we use the Node MCU.</a:t>
                      </a:r>
                    </a:p>
                    <a:p>
                      <a:r>
                        <a:rPr lang="en-IN" sz="1800" dirty="0">
                          <a:latin typeface="Times New Roman" panose="02020603050405020304" pitchFamily="18" charset="0"/>
                          <a:cs typeface="Times New Roman" panose="02020603050405020304" pitchFamily="18" charset="0"/>
                        </a:rPr>
                        <a:t>We can control the car from any where . There is no limit for NODE MCU. </a:t>
                      </a:r>
                    </a:p>
                    <a:p>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28358247"/>
                  </a:ext>
                </a:extLst>
              </a:tr>
              <a:tr h="1607677">
                <a:tc>
                  <a:txBody>
                    <a:bodyPr/>
                    <a:lstStyle/>
                    <a:p>
                      <a:r>
                        <a:rPr lang="en-IN" sz="1800" dirty="0">
                          <a:latin typeface="Times New Roman" panose="02020603050405020304" pitchFamily="18" charset="0"/>
                          <a:cs typeface="Times New Roman" panose="02020603050405020304" pitchFamily="18" charset="0"/>
                        </a:rPr>
                        <a:t>line following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sz="1800" dirty="0">
                          <a:latin typeface="Times New Roman" panose="02020603050405020304" pitchFamily="18" charset="0"/>
                          <a:cs typeface="Times New Roman" panose="02020603050405020304" pitchFamily="18" charset="0"/>
                        </a:rPr>
                        <a:t>It follows the black line with their IR sensor. It stops when object is present on the line. When the object  is moved from the line then robot car is follows the line.</a:t>
                      </a:r>
                    </a:p>
                    <a:p>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9940304"/>
                  </a:ext>
                </a:extLst>
              </a:tr>
            </a:tbl>
          </a:graphicData>
        </a:graphic>
      </p:graphicFrame>
      <p:sp>
        <p:nvSpPr>
          <p:cNvPr id="5" name="TextBox 4">
            <a:extLst>
              <a:ext uri="{FF2B5EF4-FFF2-40B4-BE49-F238E27FC236}">
                <a16:creationId xmlns:a16="http://schemas.microsoft.com/office/drawing/2014/main" id="{19BBB380-801A-4CCD-59A8-0E69FB3F9F7A}"/>
              </a:ext>
            </a:extLst>
          </p:cNvPr>
          <p:cNvSpPr txBox="1"/>
          <p:nvPr/>
        </p:nvSpPr>
        <p:spPr>
          <a:xfrm>
            <a:off x="1966452" y="255639"/>
            <a:ext cx="8593393"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Test Case of NODE MCU</a:t>
            </a:r>
          </a:p>
        </p:txBody>
      </p:sp>
    </p:spTree>
    <p:extLst>
      <p:ext uri="{BB962C8B-B14F-4D97-AF65-F5344CB8AC3E}">
        <p14:creationId xmlns:p14="http://schemas.microsoft.com/office/powerpoint/2010/main" val="3444183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15F594-746B-06BF-8376-260A5C5A59B3}"/>
              </a:ext>
            </a:extLst>
          </p:cNvPr>
          <p:cNvSpPr>
            <a:spLocks noGrp="1"/>
          </p:cNvSpPr>
          <p:nvPr>
            <p:ph type="ftr" idx="11"/>
          </p:nvPr>
        </p:nvSpPr>
        <p:spPr/>
        <p:txBody>
          <a:bodyPr/>
          <a:lstStyle/>
          <a:p>
            <a:r>
              <a:rPr lang="en-IN"/>
              <a:t>MET INSTITUTE  OF ENGINEERING,  MULTIFUNCTIONAL ARUDINO ROBOT</a:t>
            </a:r>
          </a:p>
        </p:txBody>
      </p:sp>
      <p:sp>
        <p:nvSpPr>
          <p:cNvPr id="3" name="Slide Number Placeholder 2">
            <a:extLst>
              <a:ext uri="{FF2B5EF4-FFF2-40B4-BE49-F238E27FC236}">
                <a16:creationId xmlns:a16="http://schemas.microsoft.com/office/drawing/2014/main" id="{11E4184B-E990-D6D5-FE04-CC3B92D16C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7" name="TextBox 6">
            <a:extLst>
              <a:ext uri="{FF2B5EF4-FFF2-40B4-BE49-F238E27FC236}">
                <a16:creationId xmlns:a16="http://schemas.microsoft.com/office/drawing/2014/main" id="{FC6C305C-E05A-F7FC-049A-07F3142F75C5}"/>
              </a:ext>
            </a:extLst>
          </p:cNvPr>
          <p:cNvSpPr txBox="1"/>
          <p:nvPr/>
        </p:nvSpPr>
        <p:spPr>
          <a:xfrm>
            <a:off x="1612491" y="376224"/>
            <a:ext cx="10107561"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FINAL MODEL MULTIFUNCTIONAL ROBOT </a:t>
            </a:r>
          </a:p>
        </p:txBody>
      </p:sp>
      <p:pic>
        <p:nvPicPr>
          <p:cNvPr id="4" name="Picture 3">
            <a:extLst>
              <a:ext uri="{FF2B5EF4-FFF2-40B4-BE49-F238E27FC236}">
                <a16:creationId xmlns:a16="http://schemas.microsoft.com/office/drawing/2014/main" id="{47F1FD7F-D1BB-B95E-8B34-365EB8E1613E}"/>
              </a:ext>
            </a:extLst>
          </p:cNvPr>
          <p:cNvPicPr>
            <a:picLocks noChangeAspect="1"/>
          </p:cNvPicPr>
          <p:nvPr/>
        </p:nvPicPr>
        <p:blipFill>
          <a:blip r:embed="rId2"/>
          <a:stretch>
            <a:fillRect/>
          </a:stretch>
        </p:blipFill>
        <p:spPr>
          <a:xfrm>
            <a:off x="1069870" y="1484671"/>
            <a:ext cx="3045543" cy="4060724"/>
          </a:xfrm>
          <a:prstGeom prst="rect">
            <a:avLst/>
          </a:prstGeom>
        </p:spPr>
      </p:pic>
      <p:pic>
        <p:nvPicPr>
          <p:cNvPr id="8" name="Picture 7">
            <a:extLst>
              <a:ext uri="{FF2B5EF4-FFF2-40B4-BE49-F238E27FC236}">
                <a16:creationId xmlns:a16="http://schemas.microsoft.com/office/drawing/2014/main" id="{1481D8E8-0D14-63D5-06B9-09BFB185B02F}"/>
              </a:ext>
            </a:extLst>
          </p:cNvPr>
          <p:cNvPicPr>
            <a:picLocks noChangeAspect="1"/>
          </p:cNvPicPr>
          <p:nvPr/>
        </p:nvPicPr>
        <p:blipFill>
          <a:blip r:embed="rId3"/>
          <a:stretch>
            <a:fillRect/>
          </a:stretch>
        </p:blipFill>
        <p:spPr>
          <a:xfrm>
            <a:off x="5175042" y="1587905"/>
            <a:ext cx="5414300" cy="4060725"/>
          </a:xfrm>
          <a:prstGeom prst="rect">
            <a:avLst/>
          </a:prstGeom>
        </p:spPr>
      </p:pic>
    </p:spTree>
    <p:extLst>
      <p:ext uri="{BB962C8B-B14F-4D97-AF65-F5344CB8AC3E}">
        <p14:creationId xmlns:p14="http://schemas.microsoft.com/office/powerpoint/2010/main" val="1359695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a:spLocks noGrp="1"/>
          </p:cNvSpPr>
          <p:nvPr>
            <p:ph type="title"/>
          </p:nvPr>
        </p:nvSpPr>
        <p:spPr>
          <a:xfrm>
            <a:off x="838200" y="-304799"/>
            <a:ext cx="10515600" cy="19954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5400"/>
              <a:buFont typeface="Calibri" panose="020F0502020204030204"/>
              <a:buNone/>
            </a:pPr>
            <a:r>
              <a:rPr lang="en-US" sz="3600" b="1" dirty="0">
                <a:latin typeface="Times New Roman" panose="02020603050405020304" pitchFamily="18" charset="0"/>
                <a:cs typeface="Times New Roman" panose="02020603050405020304" pitchFamily="18" charset="0"/>
              </a:rPr>
              <a:t>PROJECT COMPONENTS EXPENSES </a:t>
            </a:r>
            <a:endParaRPr lang="en-US" sz="3600" dirty="0">
              <a:latin typeface="Times New Roman" panose="02020603050405020304" pitchFamily="18" charset="0"/>
              <a:cs typeface="Times New Roman" panose="02020603050405020304" pitchFamily="18" charset="0"/>
            </a:endParaRPr>
          </a:p>
        </p:txBody>
      </p:sp>
      <p:sp>
        <p:nvSpPr>
          <p:cNvPr id="110" name="Google Shape;110;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latin typeface="Times New Roman" panose="02020603050405020304"/>
                <a:ea typeface="Times New Roman" panose="02020603050405020304"/>
                <a:cs typeface="Times New Roman" panose="02020603050405020304"/>
                <a:sym typeface="Times New Roman" panose="02020603050405020304"/>
              </a:rPr>
              <a:t> </a:t>
            </a:r>
          </a:p>
        </p:txBody>
      </p:sp>
      <p:graphicFrame>
        <p:nvGraphicFramePr>
          <p:cNvPr id="111" name="Google Shape;111;p5"/>
          <p:cNvGraphicFramePr/>
          <p:nvPr>
            <p:extLst>
              <p:ext uri="{D42A27DB-BD31-4B8C-83A1-F6EECF244321}">
                <p14:modId xmlns:p14="http://schemas.microsoft.com/office/powerpoint/2010/main" val="2267588370"/>
              </p:ext>
            </p:extLst>
          </p:nvPr>
        </p:nvGraphicFramePr>
        <p:xfrm>
          <a:off x="1267326" y="1101213"/>
          <a:ext cx="8997572" cy="4992581"/>
        </p:xfrm>
        <a:graphic>
          <a:graphicData uri="http://schemas.openxmlformats.org/drawingml/2006/table">
            <a:tbl>
              <a:tblPr firstRow="1" bandRow="1">
                <a:noFill/>
                <a:tableStyleId>{645A7750-ACAC-4DA3-A18C-57BFAE06144F}</a:tableStyleId>
              </a:tblPr>
              <a:tblGrid>
                <a:gridCol w="4498786">
                  <a:extLst>
                    <a:ext uri="{9D8B030D-6E8A-4147-A177-3AD203B41FA5}">
                      <a16:colId xmlns:a16="http://schemas.microsoft.com/office/drawing/2014/main" val="20000"/>
                    </a:ext>
                  </a:extLst>
                </a:gridCol>
                <a:gridCol w="4498786">
                  <a:extLst>
                    <a:ext uri="{9D8B030D-6E8A-4147-A177-3AD203B41FA5}">
                      <a16:colId xmlns:a16="http://schemas.microsoft.com/office/drawing/2014/main" val="20001"/>
                    </a:ext>
                  </a:extLst>
                </a:gridCol>
              </a:tblGrid>
              <a:tr h="530343">
                <a:tc>
                  <a:txBody>
                    <a:bodyPr/>
                    <a:lstStyle/>
                    <a:p>
                      <a:pPr marL="0" marR="0" lvl="0" indent="0" algn="l" rtl="0">
                        <a:spcBef>
                          <a:spcPts val="0"/>
                        </a:spcBef>
                        <a:spcAft>
                          <a:spcPts val="0"/>
                        </a:spcAft>
                        <a:buNone/>
                      </a:pPr>
                      <a:r>
                        <a:rPr lang="en-US" sz="1800" u="none" strike="noStrike" cap="none" dirty="0">
                          <a:latin typeface="Times New Roman" panose="02020603050405020304" pitchFamily="18" charset="0"/>
                          <a:cs typeface="Times New Roman" panose="02020603050405020304" pitchFamily="18" charset="0"/>
                        </a:rPr>
                        <a:t>Components </a:t>
                      </a: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Price</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530343">
                <a:tc>
                  <a:txBody>
                    <a:bodyPr/>
                    <a:lstStyle/>
                    <a:p>
                      <a:pPr marL="0" marR="0" lvl="0" indent="0" algn="l" rtl="0">
                        <a:spcBef>
                          <a:spcPts val="0"/>
                        </a:spcBef>
                        <a:spcAft>
                          <a:spcPts val="0"/>
                        </a:spcAft>
                        <a:buNone/>
                      </a:pPr>
                      <a:r>
                        <a:rPr lang="en-US" sz="1800">
                          <a:latin typeface="Times New Roman" panose="02020603050405020304" pitchFamily="18" charset="0"/>
                          <a:ea typeface="Times New Roman" panose="02020603050405020304"/>
                          <a:cs typeface="Times New Roman" panose="02020603050405020304" pitchFamily="18" charset="0"/>
                          <a:sym typeface="Times New Roman" panose="02020603050405020304"/>
                        </a:rPr>
                        <a:t>ARDUINO UNO R3</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700 Rs</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530343">
                <a:tc>
                  <a:txBody>
                    <a:bodyPr/>
                    <a:lstStyle/>
                    <a:p>
                      <a:pPr marL="0" marR="0" lvl="0" indent="0" algn="l" rtl="0">
                        <a:spcBef>
                          <a:spcPts val="0"/>
                        </a:spcBef>
                        <a:spcAft>
                          <a:spcPts val="0"/>
                        </a:spcAft>
                        <a:buNone/>
                      </a:pPr>
                      <a:r>
                        <a:rPr lang="en-US" sz="1800">
                          <a:latin typeface="Times New Roman" panose="02020603050405020304" pitchFamily="18" charset="0"/>
                          <a:ea typeface="Times New Roman" panose="02020603050405020304"/>
                          <a:cs typeface="Times New Roman" panose="02020603050405020304" pitchFamily="18" charset="0"/>
                          <a:sym typeface="Times New Roman" panose="02020603050405020304"/>
                        </a:rPr>
                        <a:t>ULTRASONIC SENSOR</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750 Rs </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r h="530343">
                <a:tc>
                  <a:txBody>
                    <a:bodyPr/>
                    <a:lstStyle/>
                    <a:p>
                      <a:pPr marL="0" marR="0" lvl="0" indent="0" algn="l" rtl="0">
                        <a:spcBef>
                          <a:spcPts val="0"/>
                        </a:spcBef>
                        <a:spcAft>
                          <a:spcPts val="0"/>
                        </a:spcAft>
                        <a:buNone/>
                      </a:pPr>
                      <a:r>
                        <a:rPr lang="en-US" sz="1800">
                          <a:latin typeface="Times New Roman" panose="02020603050405020304" pitchFamily="18" charset="0"/>
                          <a:ea typeface="Times New Roman" panose="02020603050405020304"/>
                          <a:cs typeface="Times New Roman" panose="02020603050405020304" pitchFamily="18" charset="0"/>
                          <a:sym typeface="Times New Roman" panose="02020603050405020304"/>
                        </a:rPr>
                        <a:t>SG90 DC SERVO MOTOR</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650 RS</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3"/>
                  </a:ext>
                </a:extLst>
              </a:tr>
              <a:tr h="530343">
                <a:tc>
                  <a:txBody>
                    <a:bodyPr/>
                    <a:lstStyle/>
                    <a:p>
                      <a:pPr marL="0" marR="0" lvl="0" indent="0" algn="l" rtl="0">
                        <a:spcBef>
                          <a:spcPts val="0"/>
                        </a:spcBef>
                        <a:spcAft>
                          <a:spcPts val="0"/>
                        </a:spcAft>
                        <a:buNone/>
                      </a:pPr>
                      <a:r>
                        <a:rPr lang="en-US" sz="1800">
                          <a:latin typeface="Times New Roman" panose="02020603050405020304" pitchFamily="18" charset="0"/>
                          <a:ea typeface="Times New Roman" panose="02020603050405020304"/>
                          <a:cs typeface="Times New Roman" panose="02020603050405020304" pitchFamily="18" charset="0"/>
                          <a:sym typeface="Times New Roman" panose="02020603050405020304"/>
                        </a:rPr>
                        <a:t>L298N MOTOR DRIVER  SHIELD</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500 RS</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4"/>
                  </a:ext>
                </a:extLst>
              </a:tr>
              <a:tr h="631062">
                <a:tc>
                  <a:txBody>
                    <a:bodyPr/>
                    <a:lstStyle/>
                    <a:p>
                      <a:pPr marL="0" marR="0" lvl="0" indent="0" algn="l" rtl="0">
                        <a:lnSpc>
                          <a:spcPct val="100000"/>
                        </a:lnSpc>
                        <a:spcBef>
                          <a:spcPts val="0"/>
                        </a:spcBef>
                        <a:spcAft>
                          <a:spcPts val="0"/>
                        </a:spcAft>
                        <a:buClr>
                          <a:schemeClr val="dk1"/>
                        </a:buClr>
                        <a:buSzPts val="1800"/>
                        <a:buFont typeface="Calibri" panose="020F0502020204030204"/>
                        <a:buNone/>
                      </a:pPr>
                      <a:r>
                        <a:rPr lang="en-US" sz="1800">
                          <a:latin typeface="Times New Roman" panose="02020603050405020304" pitchFamily="18" charset="0"/>
                          <a:cs typeface="Times New Roman" panose="02020603050405020304" pitchFamily="18" charset="0"/>
                        </a:rPr>
                        <a:t>HC-05 BLUTOOTH  MODULE </a:t>
                      </a:r>
                      <a:endParaRPr sz="18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500 Rs</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5"/>
                  </a:ext>
                </a:extLst>
              </a:tr>
              <a:tr h="631062">
                <a:tc>
                  <a:txBody>
                    <a:bodyPr/>
                    <a:lstStyle/>
                    <a:p>
                      <a:pPr marL="0" marR="0" lvl="0" indent="0" algn="l" rtl="0">
                        <a:lnSpc>
                          <a:spcPct val="100000"/>
                        </a:lnSpc>
                        <a:spcBef>
                          <a:spcPts val="0"/>
                        </a:spcBef>
                        <a:spcAft>
                          <a:spcPts val="0"/>
                        </a:spcAft>
                        <a:buClr>
                          <a:schemeClr val="dk1"/>
                        </a:buClr>
                        <a:buSzPts val="1800"/>
                        <a:buFont typeface="Calibri" panose="020F0502020204030204"/>
                        <a:buNone/>
                      </a:pPr>
                      <a:r>
                        <a:rPr lang="en-US" sz="1800" dirty="0">
                          <a:latin typeface="Times New Roman" panose="02020603050405020304" pitchFamily="18" charset="0"/>
                          <a:cs typeface="Times New Roman" panose="02020603050405020304" pitchFamily="18" charset="0"/>
                        </a:rPr>
                        <a:t>TSOP1838 IR RECEIVER</a:t>
                      </a:r>
                      <a:endParaRPr sz="18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500 Rs</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6"/>
                  </a:ext>
                </a:extLst>
              </a:tr>
              <a:tr h="530343">
                <a:tc>
                  <a:txBody>
                    <a:bodyPr/>
                    <a:lstStyle/>
                    <a:p>
                      <a:pPr marL="0" marR="0" lvl="0" indent="0" algn="l" rtl="0">
                        <a:spcBef>
                          <a:spcPts val="0"/>
                        </a:spcBef>
                        <a:spcAft>
                          <a:spcPts val="0"/>
                        </a:spcAft>
                        <a:buNone/>
                      </a:pPr>
                      <a:r>
                        <a:rPr lang="en-IN" sz="1800" dirty="0">
                          <a:latin typeface="Times New Roman" panose="02020603050405020304" pitchFamily="18" charset="0"/>
                          <a:cs typeface="Times New Roman" panose="02020603050405020304" pitchFamily="18" charset="0"/>
                        </a:rPr>
                        <a:t>NODE MCU</a:t>
                      </a: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450 RS</a:t>
                      </a:r>
                      <a:endParaRPr sz="1800"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7"/>
                  </a:ext>
                </a:extLst>
              </a:tr>
              <a:tr h="530343">
                <a:tc>
                  <a:txBody>
                    <a:bodyPr/>
                    <a:lstStyle/>
                    <a:p>
                      <a:pPr marL="0" marR="0" lvl="0" indent="0" algn="l" rtl="0">
                        <a:spcBef>
                          <a:spcPts val="0"/>
                        </a:spcBef>
                        <a:spcAft>
                          <a:spcPts val="0"/>
                        </a:spcAft>
                        <a:buNone/>
                      </a:pPr>
                      <a:r>
                        <a:rPr lang="en-IN" sz="1800" dirty="0">
                          <a:latin typeface="Times New Roman" panose="02020603050405020304" pitchFamily="18" charset="0"/>
                          <a:cs typeface="Times New Roman" panose="02020603050405020304" pitchFamily="18" charset="0"/>
                        </a:rPr>
                        <a:t>TOTAL</a:t>
                      </a: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IN" sz="1800" dirty="0">
                          <a:latin typeface="Times New Roman" panose="02020603050405020304" pitchFamily="18" charset="0"/>
                          <a:cs typeface="Times New Roman" panose="02020603050405020304" pitchFamily="18" charset="0"/>
                        </a:rPr>
                        <a:t>3600 RS</a:t>
                      </a:r>
                      <a:endParaRPr sz="1800"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8"/>
                  </a:ext>
                </a:extLst>
              </a:tr>
            </a:tbl>
          </a:graphicData>
        </a:graphic>
      </p:graphicFrame>
      <p:sp>
        <p:nvSpPr>
          <p:cNvPr id="2" name="Footer Placeholder 1"/>
          <p:cNvSpPr>
            <a:spLocks noGrp="1"/>
          </p:cNvSpPr>
          <p:nvPr>
            <p:ph type="ftr" idx="11"/>
          </p:nvPr>
        </p:nvSpPr>
        <p:spPr>
          <a:xfrm>
            <a:off x="3234813" y="6356350"/>
            <a:ext cx="4918587" cy="365125"/>
          </a:xfrm>
        </p:spPr>
        <p:txBody>
          <a:bodyPr/>
          <a:lstStyle/>
          <a:p>
            <a:r>
              <a:rPr lang="en-IN" dirty="0"/>
              <a:t>MET INSTITUTE  OF ENGINEERING,  MULTIFUNCTIONAL ROBOT  CAR</a:t>
            </a:r>
          </a:p>
          <a:p>
            <a:endParaRPr lang="en-IN"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b="1" dirty="0">
                <a:latin typeface="Times New Roman" panose="02020603050405020304" pitchFamily="18" charset="0"/>
                <a:cs typeface="Times New Roman" panose="02020603050405020304" pitchFamily="18" charset="0"/>
              </a:rPr>
              <a:t>ADVANTAGES</a:t>
            </a:r>
            <a:br>
              <a:rPr lang="en-IN" sz="4400" dirty="0">
                <a:latin typeface="Times New Roman" panose="02020603050405020304"/>
                <a:cs typeface="Times New Roman" panose="02020603050405020304"/>
              </a:rPr>
            </a:br>
            <a:endParaRPr lang="en-IN" dirty="0"/>
          </a:p>
        </p:txBody>
      </p:sp>
      <p:sp>
        <p:nvSpPr>
          <p:cNvPr id="3" name="Text Placeholder 2"/>
          <p:cNvSpPr>
            <a:spLocks noGrp="1"/>
          </p:cNvSpPr>
          <p:nvPr>
            <p:ph type="body" idx="1"/>
          </p:nvPr>
        </p:nvSpPr>
        <p:spPr>
          <a:xfrm>
            <a:off x="411153" y="1456506"/>
            <a:ext cx="10515600" cy="3189923"/>
          </a:xfrm>
        </p:spPr>
        <p:txBody>
          <a:bodyPr>
            <a:normAutofit/>
          </a:bodyPr>
          <a:lstStyle/>
          <a:p>
            <a:r>
              <a:rPr lang="en-US" sz="1800" dirty="0">
                <a:latin typeface="Times New Roman" panose="02020603050405020304" pitchFamily="18" charset="0"/>
                <a:cs typeface="Times New Roman" panose="02020603050405020304" pitchFamily="18" charset="0"/>
              </a:rPr>
              <a:t>The system can be used in Automated vehicle.</a:t>
            </a:r>
          </a:p>
          <a:p>
            <a:r>
              <a:rPr lang="en-US" sz="1800" dirty="0">
                <a:latin typeface="Times New Roman" panose="02020603050405020304" pitchFamily="18" charset="0"/>
                <a:cs typeface="Times New Roman" panose="02020603050405020304" pitchFamily="18" charset="0"/>
              </a:rPr>
              <a:t>The system can be  Space Mission.</a:t>
            </a:r>
          </a:p>
          <a:p>
            <a:r>
              <a:rPr lang="en-US" sz="1800" dirty="0">
                <a:latin typeface="Times New Roman" panose="02020603050405020304" pitchFamily="18" charset="0"/>
                <a:cs typeface="Times New Roman" panose="02020603050405020304" pitchFamily="18" charset="0"/>
              </a:rPr>
              <a:t>The system can be used in  Mines.</a:t>
            </a:r>
          </a:p>
          <a:p>
            <a:r>
              <a:rPr lang="en-US" sz="1800" dirty="0">
                <a:latin typeface="Times New Roman" panose="02020603050405020304" pitchFamily="18" charset="0"/>
                <a:cs typeface="Times New Roman" panose="02020603050405020304" pitchFamily="18" charset="0"/>
              </a:rPr>
              <a:t>The system can Also be controlled by wirelessly using Android Phone .</a:t>
            </a:r>
          </a:p>
          <a:p>
            <a:r>
              <a:rPr lang="en-US" sz="1800" dirty="0">
                <a:latin typeface="Times New Roman" panose="02020603050405020304" pitchFamily="18" charset="0"/>
                <a:cs typeface="Times New Roman" panose="02020603050405020304" pitchFamily="18" charset="0"/>
              </a:rPr>
              <a:t> It is low cost system</a:t>
            </a:r>
            <a:r>
              <a:rPr lang="en-US" dirty="0"/>
              <a:t>.</a:t>
            </a:r>
            <a:endParaRPr lang="en-IN" dirty="0"/>
          </a:p>
        </p:txBody>
      </p:sp>
      <p:sp>
        <p:nvSpPr>
          <p:cNvPr id="4" name="Footer Placeholder 3"/>
          <p:cNvSpPr>
            <a:spLocks noGrp="1"/>
          </p:cNvSpPr>
          <p:nvPr>
            <p:ph type="ftr" idx="11"/>
          </p:nvPr>
        </p:nvSpPr>
        <p:spPr>
          <a:xfrm>
            <a:off x="1946787" y="6356350"/>
            <a:ext cx="6206613" cy="365125"/>
          </a:xfrm>
        </p:spPr>
        <p:txBody>
          <a:bodyPr/>
          <a:lstStyle/>
          <a:p>
            <a:r>
              <a:rPr lang="en-IN" dirty="0"/>
              <a:t>MET INSTITUTE  OF ENGINEERING,  MULTIFUNCTIONAL ROBOT  CAR</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7086" y="379129"/>
            <a:ext cx="8775032" cy="861774"/>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                DISADVANTAGES</a:t>
            </a:r>
            <a:endParaRPr lang="en-IN" sz="3600" dirty="0"/>
          </a:p>
          <a:p>
            <a:endParaRPr lang="en-IN" dirty="0"/>
          </a:p>
        </p:txBody>
      </p:sp>
      <p:sp>
        <p:nvSpPr>
          <p:cNvPr id="3" name="TextBox 2"/>
          <p:cNvSpPr txBox="1"/>
          <p:nvPr/>
        </p:nvSpPr>
        <p:spPr>
          <a:xfrm>
            <a:off x="611739" y="1240903"/>
            <a:ext cx="9897979" cy="646331"/>
          </a:xfrm>
          <a:prstGeom prst="rect">
            <a:avLst/>
          </a:prstGeom>
          <a:noFill/>
        </p:spPr>
        <p:txBody>
          <a:bodyPr wrap="square" rtlCol="0">
            <a:spAutoFit/>
          </a:bodyPr>
          <a:lstStyle/>
          <a:p>
            <a:pPr algn="just"/>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idx="11"/>
          </p:nvPr>
        </p:nvSpPr>
        <p:spPr>
          <a:xfrm>
            <a:off x="3007360" y="6356350"/>
            <a:ext cx="5146040" cy="365125"/>
          </a:xfrm>
        </p:spPr>
        <p:txBody>
          <a:bodyPr/>
          <a:lstStyle/>
          <a:p>
            <a:r>
              <a:rPr lang="en-IN" dirty="0"/>
              <a:t>MET INSTITUTE  OF ENGINEERING,  MULTIFUNCTIONAL ARUDINO ROBOT</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6" name="TextBox 5">
            <a:extLst>
              <a:ext uri="{FF2B5EF4-FFF2-40B4-BE49-F238E27FC236}">
                <a16:creationId xmlns:a16="http://schemas.microsoft.com/office/drawing/2014/main" id="{04B82ECB-F5C0-215E-60FF-5B8290B3D362}"/>
              </a:ext>
            </a:extLst>
          </p:cNvPr>
          <p:cNvSpPr txBox="1"/>
          <p:nvPr/>
        </p:nvSpPr>
        <p:spPr>
          <a:xfrm>
            <a:off x="1946787" y="1759974"/>
            <a:ext cx="9075174" cy="369332"/>
          </a:xfrm>
          <a:prstGeom prst="rect">
            <a:avLst/>
          </a:prstGeom>
          <a:noFill/>
        </p:spPr>
        <p:txBody>
          <a:bodyPr wrap="square" rtlCol="0">
            <a:spAutoFit/>
          </a:bodyPr>
          <a:lstStyle/>
          <a:p>
            <a:r>
              <a:rPr lang="en-IN" dirty="0"/>
              <a:t>-</a:t>
            </a:r>
            <a:r>
              <a:rPr lang="en-IN" sz="1800" dirty="0">
                <a:latin typeface="Times New Roman" panose="02020603050405020304" pitchFamily="18" charset="0"/>
                <a:cs typeface="Times New Roman" panose="02020603050405020304" pitchFamily="18" charset="0"/>
              </a:rPr>
              <a:t>This system is Fragile ,So it should be handle carefully.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0546" y="136525"/>
            <a:ext cx="7831417"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                       APPLICATION</a:t>
            </a:r>
          </a:p>
        </p:txBody>
      </p:sp>
      <p:sp>
        <p:nvSpPr>
          <p:cNvPr id="4" name="TextBox 3"/>
          <p:cNvSpPr txBox="1"/>
          <p:nvPr/>
        </p:nvSpPr>
        <p:spPr>
          <a:xfrm>
            <a:off x="855440" y="989673"/>
            <a:ext cx="13475369" cy="2046714"/>
          </a:xfrm>
          <a:prstGeom prst="rect">
            <a:avLst/>
          </a:prstGeom>
          <a:noFill/>
        </p:spPr>
        <p:txBody>
          <a:bodyPr wrap="square">
            <a:spAutoFit/>
          </a:bodyPr>
          <a:lstStyle/>
          <a:p>
            <a:pPr marL="298450" indent="-285750" algn="just">
              <a:lnSpc>
                <a:spcPct val="100000"/>
              </a:lnSpc>
              <a:spcBef>
                <a:spcPts val="100"/>
              </a:spcBef>
              <a:buFont typeface="Arial" panose="020B0604020202020204" pitchFamily="34" charset="0"/>
              <a:buChar char="•"/>
              <a:tabLst>
                <a:tab pos="278765" algn="l"/>
              </a:tabLst>
            </a:pPr>
            <a:r>
              <a:rPr lang="en-US" sz="1800" spc="-10" dirty="0">
                <a:latin typeface="Times New Roman" panose="02020603050405020304" pitchFamily="18" charset="0"/>
                <a:cs typeface="Times New Roman" panose="02020603050405020304" pitchFamily="18" charset="0"/>
              </a:rPr>
              <a:t>It is </a:t>
            </a:r>
            <a:r>
              <a:rPr lang="en-US" sz="1800" spc="-5" dirty="0">
                <a:latin typeface="Times New Roman" panose="02020603050405020304" pitchFamily="18" charset="0"/>
                <a:cs typeface="Times New Roman" panose="02020603050405020304" pitchFamily="18" charset="0"/>
              </a:rPr>
              <a:t>used </a:t>
            </a:r>
            <a:r>
              <a:rPr lang="en-US" sz="1800" spc="-10" dirty="0">
                <a:latin typeface="Times New Roman" panose="02020603050405020304" pitchFamily="18" charset="0"/>
                <a:cs typeface="Times New Roman" panose="02020603050405020304" pitchFamily="18" charset="0"/>
              </a:rPr>
              <a:t>in </a:t>
            </a:r>
            <a:r>
              <a:rPr lang="en-US" sz="1800" spc="-5" dirty="0">
                <a:latin typeface="Times New Roman" panose="02020603050405020304" pitchFamily="18" charset="0"/>
                <a:cs typeface="Times New Roman" panose="02020603050405020304" pitchFamily="18" charset="0"/>
              </a:rPr>
              <a:t>dangerous environment ,where human </a:t>
            </a:r>
            <a:r>
              <a:rPr lang="en-US" sz="1800" spc="-5" dirty="0" err="1">
                <a:latin typeface="Times New Roman" panose="02020603050405020304" pitchFamily="18" charset="0"/>
                <a:cs typeface="Times New Roman" panose="02020603050405020304" pitchFamily="18" charset="0"/>
              </a:rPr>
              <a:t>penetraion</a:t>
            </a:r>
            <a:r>
              <a:rPr lang="en-US" sz="1800" spc="-5" dirty="0">
                <a:latin typeface="Times New Roman" panose="02020603050405020304" pitchFamily="18" charset="0"/>
                <a:cs typeface="Times New Roman" panose="02020603050405020304" pitchFamily="18" charset="0"/>
              </a:rPr>
              <a:t> is impossible.</a:t>
            </a:r>
          </a:p>
          <a:p>
            <a:pPr marL="298450" indent="-285750" algn="just">
              <a:spcBef>
                <a:spcPts val="100"/>
              </a:spcBef>
              <a:buFont typeface="Arial" panose="020B0604020202020204" pitchFamily="34" charset="0"/>
              <a:buChar char="•"/>
              <a:tabLst>
                <a:tab pos="278765" algn="l"/>
              </a:tabLst>
            </a:pPr>
            <a:r>
              <a:rPr lang="en-US" sz="1800" spc="-10" dirty="0">
                <a:latin typeface="Times New Roman" panose="02020603050405020304" pitchFamily="18" charset="0"/>
                <a:cs typeface="Times New Roman" panose="02020603050405020304" pitchFamily="18" charset="0"/>
              </a:rPr>
              <a:t>It is </a:t>
            </a:r>
            <a:r>
              <a:rPr lang="en-US" sz="1800" spc="-5" dirty="0">
                <a:latin typeface="Times New Roman" panose="02020603050405020304" pitchFamily="18" charset="0"/>
                <a:cs typeface="Times New Roman" panose="02020603050405020304" pitchFamily="18" charset="0"/>
              </a:rPr>
              <a:t>used </a:t>
            </a:r>
            <a:r>
              <a:rPr lang="en-US" sz="1800" spc="-10" dirty="0">
                <a:latin typeface="Times New Roman" panose="02020603050405020304" pitchFamily="18" charset="0"/>
                <a:cs typeface="Times New Roman" panose="02020603050405020304" pitchFamily="18" charset="0"/>
              </a:rPr>
              <a:t>in </a:t>
            </a:r>
            <a:r>
              <a:rPr lang="en-US" sz="1800" spc="-5" dirty="0">
                <a:latin typeface="Times New Roman" panose="02020603050405020304" pitchFamily="18" charset="0"/>
                <a:cs typeface="Times New Roman" panose="02020603050405020304" pitchFamily="18" charset="0"/>
              </a:rPr>
              <a:t>almost </a:t>
            </a:r>
            <a:r>
              <a:rPr lang="en-US" sz="1800" spc="-10" dirty="0">
                <a:latin typeface="Times New Roman" panose="02020603050405020304" pitchFamily="18" charset="0"/>
                <a:cs typeface="Times New Roman" panose="02020603050405020304" pitchFamily="18" charset="0"/>
              </a:rPr>
              <a:t>all mobile </a:t>
            </a:r>
            <a:r>
              <a:rPr lang="en-US" sz="1800" spc="-5" dirty="0">
                <a:latin typeface="Times New Roman" panose="02020603050405020304" pitchFamily="18" charset="0"/>
                <a:cs typeface="Times New Roman" panose="02020603050405020304" pitchFamily="18" charset="0"/>
              </a:rPr>
              <a:t>robot navigation</a:t>
            </a:r>
            <a:r>
              <a:rPr lang="en-US" sz="1800" spc="15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system.</a:t>
            </a:r>
          </a:p>
          <a:p>
            <a:pPr marL="298450" indent="-285750" algn="just">
              <a:spcBef>
                <a:spcPts val="100"/>
              </a:spcBef>
              <a:buFont typeface="Arial" panose="020B0604020202020204" pitchFamily="34" charset="0"/>
              <a:buChar char="•"/>
              <a:tabLst>
                <a:tab pos="278765" algn="l"/>
              </a:tabLst>
            </a:pPr>
            <a:r>
              <a:rPr lang="en-US" sz="1800" spc="-5" dirty="0">
                <a:latin typeface="Times New Roman" panose="02020603050405020304" pitchFamily="18" charset="0"/>
                <a:cs typeface="Times New Roman" panose="02020603050405020304" pitchFamily="18" charset="0"/>
              </a:rPr>
              <a:t>It can be used in unmanned space mission.</a:t>
            </a:r>
            <a:endParaRPr lang="en-US" sz="1800" dirty="0">
              <a:latin typeface="Times New Roman" panose="02020603050405020304" pitchFamily="18" charset="0"/>
              <a:cs typeface="Times New Roman" panose="02020603050405020304" pitchFamily="18" charset="0"/>
            </a:endParaRPr>
          </a:p>
          <a:p>
            <a:pPr marL="298450" indent="-285750" algn="just">
              <a:spcBef>
                <a:spcPts val="100"/>
              </a:spcBef>
              <a:buFont typeface="Arial" panose="020B0604020202020204" pitchFamily="34" charset="0"/>
              <a:buChar char="•"/>
              <a:tabLst>
                <a:tab pos="278765" algn="l"/>
              </a:tabLst>
            </a:pPr>
            <a:r>
              <a:rPr lang="en-US" sz="1800" dirty="0">
                <a:latin typeface="Times New Roman" panose="02020603050405020304" pitchFamily="18" charset="0"/>
                <a:cs typeface="Times New Roman" panose="02020603050405020304" pitchFamily="18" charset="0"/>
              </a:rPr>
              <a:t>Counting instruments access switches parking meters. </a:t>
            </a:r>
          </a:p>
          <a:p>
            <a:pPr marL="298450" indent="-285750" algn="just">
              <a:spcBef>
                <a:spcPts val="100"/>
              </a:spcBef>
              <a:buFont typeface="Arial" panose="020B0604020202020204" pitchFamily="34" charset="0"/>
              <a:buChar char="•"/>
              <a:tabLst>
                <a:tab pos="278765" algn="l"/>
              </a:tabLst>
            </a:pPr>
            <a:r>
              <a:rPr lang="en-US" sz="1800" dirty="0">
                <a:latin typeface="Times New Roman" panose="02020603050405020304" pitchFamily="18" charset="0"/>
                <a:cs typeface="Times New Roman" panose="02020603050405020304" pitchFamily="18" charset="0"/>
              </a:rPr>
              <a:t>Back sonar of automobiles.</a:t>
            </a:r>
            <a:endParaRPr lang="en-US" sz="1800" spc="-5" dirty="0">
              <a:latin typeface="Times New Roman" panose="02020603050405020304" pitchFamily="18" charset="0"/>
              <a:cs typeface="Times New Roman" panose="02020603050405020304" pitchFamily="18" charset="0"/>
            </a:endParaRPr>
          </a:p>
          <a:p>
            <a:pPr marL="12700" algn="just">
              <a:spcBef>
                <a:spcPts val="100"/>
              </a:spcBef>
              <a:tabLst>
                <a:tab pos="278765" algn="l"/>
              </a:tabLst>
            </a:pPr>
            <a:endParaRPr lang="en-US" sz="1800" spc="-5" dirty="0">
              <a:latin typeface="Times New Roman" panose="02020603050405020304" pitchFamily="18" charset="0"/>
              <a:cs typeface="Times New Roman" panose="02020603050405020304" pitchFamily="18" charset="0"/>
            </a:endParaRPr>
          </a:p>
          <a:p>
            <a:pPr marL="12700">
              <a:lnSpc>
                <a:spcPct val="100000"/>
              </a:lnSpc>
              <a:spcBef>
                <a:spcPts val="100"/>
              </a:spcBef>
              <a:tabLst>
                <a:tab pos="278765" algn="l"/>
              </a:tabLst>
            </a:pPr>
            <a:endParaRPr lang="en-US" sz="1400" spc="-5" dirty="0">
              <a:latin typeface="Calibri" panose="020F0502020204030204" pitchFamily="34" charset="0"/>
              <a:cs typeface="Calibri" panose="020F0502020204030204" pitchFamily="34" charset="0"/>
            </a:endParaRPr>
          </a:p>
        </p:txBody>
      </p:sp>
      <p:sp>
        <p:nvSpPr>
          <p:cNvPr id="3" name="Footer Placeholder 2"/>
          <p:cNvSpPr>
            <a:spLocks noGrp="1"/>
          </p:cNvSpPr>
          <p:nvPr>
            <p:ph type="ftr" idx="11"/>
          </p:nvPr>
        </p:nvSpPr>
        <p:spPr>
          <a:xfrm>
            <a:off x="3156155" y="6356350"/>
            <a:ext cx="4997245" cy="365125"/>
          </a:xfrm>
        </p:spPr>
        <p:txBody>
          <a:bodyPr/>
          <a:lstStyle/>
          <a:p>
            <a:r>
              <a:rPr lang="en-IN" dirty="0"/>
              <a:t>MET INSTITUTE  OF ENGINEERING,  MULTIFUNCTIONAL ROBOT  CAR</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1948" y="1195275"/>
            <a:ext cx="11248103" cy="2440092"/>
          </a:xfrm>
          <a:prstGeom prst="rect">
            <a:avLst/>
          </a:prstGeom>
          <a:noFill/>
        </p:spPr>
        <p:txBody>
          <a:bodyPr wrap="square" rtlCol="0">
            <a:spAutoFit/>
          </a:bodyPr>
          <a:lstStyle/>
          <a:p>
            <a:pPr marL="12700" marR="5080" algn="just">
              <a:lnSpc>
                <a:spcPct val="144000"/>
              </a:lnSpc>
              <a:spcBef>
                <a:spcPts val="940"/>
              </a:spcBef>
            </a:pPr>
            <a:r>
              <a:rPr lang="en-US" sz="1800" spc="-10" dirty="0">
                <a:latin typeface="Times New Roman" panose="02020603050405020304" pitchFamily="18" charset="0"/>
                <a:cs typeface="Times New Roman" panose="02020603050405020304" pitchFamily="18" charset="0"/>
              </a:rPr>
              <a:t>In </a:t>
            </a:r>
            <a:r>
              <a:rPr lang="en-US" sz="1800" dirty="0">
                <a:latin typeface="Times New Roman" panose="02020603050405020304" pitchFamily="18" charset="0"/>
                <a:cs typeface="Times New Roman" panose="02020603050405020304" pitchFamily="18" charset="0"/>
              </a:rPr>
              <a:t>this </a:t>
            </a:r>
            <a:r>
              <a:rPr lang="en-US" sz="1800" spc="-5" dirty="0">
                <a:latin typeface="Times New Roman" panose="02020603050405020304" pitchFamily="18" charset="0"/>
                <a:cs typeface="Times New Roman" panose="02020603050405020304" pitchFamily="18" charset="0"/>
              </a:rPr>
              <a:t>work, </a:t>
            </a:r>
            <a:r>
              <a:rPr lang="en-US" sz="1800" dirty="0">
                <a:latin typeface="Times New Roman" panose="02020603050405020304" pitchFamily="18" charset="0"/>
                <a:cs typeface="Times New Roman" panose="02020603050405020304" pitchFamily="18" charset="0"/>
              </a:rPr>
              <a:t>the </a:t>
            </a:r>
            <a:r>
              <a:rPr lang="en-US" sz="1800" spc="-5" dirty="0">
                <a:latin typeface="Times New Roman" panose="02020603050405020304" pitchFamily="18" charset="0"/>
                <a:cs typeface="Times New Roman" panose="02020603050405020304" pitchFamily="18" charset="0"/>
              </a:rPr>
              <a:t>field </a:t>
            </a:r>
            <a:r>
              <a:rPr lang="en-US" sz="1800" dirty="0">
                <a:latin typeface="Times New Roman" panose="02020603050405020304" pitchFamily="18" charset="0"/>
                <a:cs typeface="Times New Roman" panose="02020603050405020304" pitchFamily="18" charset="0"/>
              </a:rPr>
              <a:t>of </a:t>
            </a:r>
            <a:r>
              <a:rPr lang="en-US" sz="1800" spc="-5" dirty="0">
                <a:latin typeface="Times New Roman" panose="02020603050405020304" pitchFamily="18" charset="0"/>
                <a:cs typeface="Times New Roman" panose="02020603050405020304" pitchFamily="18" charset="0"/>
              </a:rPr>
              <a:t>Robotics </a:t>
            </a:r>
            <a:r>
              <a:rPr lang="en-US" sz="1800" dirty="0">
                <a:latin typeface="Times New Roman" panose="02020603050405020304" pitchFamily="18" charset="0"/>
                <a:cs typeface="Times New Roman" panose="02020603050405020304" pitchFamily="18" charset="0"/>
              </a:rPr>
              <a:t>is </a:t>
            </a:r>
            <a:r>
              <a:rPr lang="en-US" sz="1800" spc="-5" dirty="0">
                <a:latin typeface="Times New Roman" panose="02020603050405020304" pitchFamily="18" charset="0"/>
                <a:cs typeface="Times New Roman" panose="02020603050405020304" pitchFamily="18" charset="0"/>
              </a:rPr>
              <a:t>investigated and </a:t>
            </a:r>
            <a:r>
              <a:rPr lang="en-US" sz="1800" dirty="0">
                <a:latin typeface="Times New Roman" panose="02020603050405020304" pitchFamily="18" charset="0"/>
                <a:cs typeface="Times New Roman" panose="02020603050405020304" pitchFamily="18" charset="0"/>
              </a:rPr>
              <a:t>a </a:t>
            </a:r>
            <a:r>
              <a:rPr lang="en-US" sz="1800" spc="-5" dirty="0">
                <a:latin typeface="Times New Roman" panose="02020603050405020304" pitchFamily="18" charset="0"/>
                <a:cs typeface="Times New Roman" panose="02020603050405020304" pitchFamily="18" charset="0"/>
              </a:rPr>
              <a:t>robotic car equipped with many functionalities </a:t>
            </a:r>
            <a:r>
              <a:rPr lang="en-US" sz="1800" dirty="0">
                <a:latin typeface="Times New Roman" panose="02020603050405020304" pitchFamily="18" charset="0"/>
                <a:cs typeface="Times New Roman" panose="02020603050405020304" pitchFamily="18" charset="0"/>
              </a:rPr>
              <a:t>is  </a:t>
            </a:r>
            <a:r>
              <a:rPr lang="en-US" sz="1800" spc="-5" dirty="0">
                <a:latin typeface="Times New Roman" panose="02020603050405020304" pitchFamily="18" charset="0"/>
                <a:cs typeface="Times New Roman" panose="02020603050405020304" pitchFamily="18" charset="0"/>
              </a:rPr>
              <a:t>proposed. The designed model works </a:t>
            </a:r>
            <a:r>
              <a:rPr lang="en-US" sz="1800" dirty="0">
                <a:latin typeface="Times New Roman" panose="02020603050405020304" pitchFamily="18" charset="0"/>
                <a:cs typeface="Times New Roman" panose="02020603050405020304" pitchFamily="18" charset="0"/>
              </a:rPr>
              <a:t>on </a:t>
            </a:r>
            <a:r>
              <a:rPr lang="en-US" sz="1800" spc="-5" dirty="0">
                <a:latin typeface="Times New Roman" panose="02020603050405020304" pitchFamily="18" charset="0"/>
                <a:cs typeface="Times New Roman" panose="02020603050405020304" pitchFamily="18" charset="0"/>
              </a:rPr>
              <a:t>wireless remote control with </a:t>
            </a:r>
            <a:r>
              <a:rPr lang="en-US" sz="1800" dirty="0">
                <a:latin typeface="Times New Roman" panose="02020603050405020304" pitchFamily="18" charset="0"/>
                <a:cs typeface="Times New Roman" panose="02020603050405020304" pitchFamily="18" charset="0"/>
              </a:rPr>
              <a:t>the </a:t>
            </a:r>
            <a:r>
              <a:rPr lang="en-US" sz="1800" spc="-5" dirty="0">
                <a:latin typeface="Times New Roman" panose="02020603050405020304" pitchFamily="18" charset="0"/>
                <a:cs typeface="Times New Roman" panose="02020603050405020304" pitchFamily="18" charset="0"/>
              </a:rPr>
              <a:t>help </a:t>
            </a:r>
            <a:r>
              <a:rPr lang="en-US" sz="1800" dirty="0">
                <a:latin typeface="Times New Roman" panose="02020603050405020304" pitchFamily="18" charset="0"/>
                <a:cs typeface="Times New Roman" panose="02020603050405020304" pitchFamily="18" charset="0"/>
              </a:rPr>
              <a:t>of </a:t>
            </a:r>
            <a:r>
              <a:rPr lang="en-US" sz="1800" spc="-5" dirty="0">
                <a:latin typeface="Times New Roman" panose="02020603050405020304" pitchFamily="18" charset="0"/>
                <a:cs typeface="Times New Roman" panose="02020603050405020304" pitchFamily="18" charset="0"/>
              </a:rPr>
              <a:t>android application which  </a:t>
            </a:r>
            <a:r>
              <a:rPr lang="en-US" sz="1800" dirty="0">
                <a:latin typeface="Times New Roman" panose="02020603050405020304" pitchFamily="18" charset="0"/>
                <a:cs typeface="Times New Roman" panose="02020603050405020304" pitchFamily="18" charset="0"/>
              </a:rPr>
              <a:t>is </a:t>
            </a:r>
            <a:r>
              <a:rPr lang="en-US" sz="1800" spc="-5" dirty="0">
                <a:latin typeface="Times New Roman" panose="02020603050405020304" pitchFamily="18" charset="0"/>
                <a:cs typeface="Times New Roman" panose="02020603050405020304" pitchFamily="18" charset="0"/>
              </a:rPr>
              <a:t>connected </a:t>
            </a:r>
            <a:r>
              <a:rPr lang="en-US" sz="1800" dirty="0">
                <a:latin typeface="Times New Roman" panose="02020603050405020304" pitchFamily="18" charset="0"/>
                <a:cs typeface="Times New Roman" panose="02020603050405020304" pitchFamily="18" charset="0"/>
              </a:rPr>
              <a:t>to </a:t>
            </a:r>
            <a:r>
              <a:rPr lang="en-US" sz="1800" dirty="0" err="1">
                <a:latin typeface="Times New Roman" panose="02020603050405020304" pitchFamily="18" charset="0"/>
                <a:cs typeface="Times New Roman" panose="02020603050405020304" pitchFamily="18" charset="0"/>
              </a:rPr>
              <a:t>bluetooth</a:t>
            </a:r>
            <a:r>
              <a:rPr lang="en-US" sz="1800" dirty="0">
                <a:latin typeface="Times New Roman" panose="02020603050405020304" pitchFamily="18" charset="0"/>
                <a:cs typeface="Times New Roman" panose="02020603050405020304" pitchFamily="18" charset="0"/>
              </a:rPr>
              <a:t> module it </a:t>
            </a:r>
            <a:r>
              <a:rPr lang="en-US" sz="1800" spc="-5" dirty="0">
                <a:latin typeface="Times New Roman" panose="02020603050405020304" pitchFamily="18" charset="0"/>
                <a:cs typeface="Times New Roman" panose="02020603050405020304" pitchFamily="18" charset="0"/>
              </a:rPr>
              <a:t>also contain obstacle avoiding features </a:t>
            </a:r>
            <a:r>
              <a:rPr lang="en-US" sz="1800" dirty="0">
                <a:latin typeface="Times New Roman" panose="02020603050405020304" pitchFamily="18" charset="0"/>
                <a:cs typeface="Times New Roman" panose="02020603050405020304" pitchFamily="18" charset="0"/>
              </a:rPr>
              <a:t>, line </a:t>
            </a:r>
            <a:r>
              <a:rPr lang="en-US" sz="1800" spc="-5" dirty="0">
                <a:latin typeface="Times New Roman" panose="02020603050405020304" pitchFamily="18" charset="0"/>
                <a:cs typeface="Times New Roman" panose="02020603050405020304" pitchFamily="18" charset="0"/>
              </a:rPr>
              <a:t>follower ,voice control and  remote control</a:t>
            </a:r>
            <a:r>
              <a:rPr lang="en-US" sz="1800" spc="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t>
            </a:r>
          </a:p>
          <a:p>
            <a:pPr marL="12700" marR="300355" algn="just">
              <a:lnSpc>
                <a:spcPct val="144000"/>
              </a:lnSpc>
              <a:spcBef>
                <a:spcPts val="30"/>
              </a:spcBef>
            </a:pPr>
            <a:r>
              <a:rPr lang="en-US" sz="1800" spc="-5" dirty="0">
                <a:latin typeface="Times New Roman" panose="02020603050405020304" pitchFamily="18" charset="0"/>
                <a:cs typeface="Times New Roman" panose="02020603050405020304" pitchFamily="18" charset="0"/>
              </a:rPr>
              <a:t>During </a:t>
            </a:r>
            <a:r>
              <a:rPr lang="en-US" sz="1800" dirty="0">
                <a:latin typeface="Times New Roman" panose="02020603050405020304" pitchFamily="18" charset="0"/>
                <a:cs typeface="Times New Roman" panose="02020603050405020304" pitchFamily="18" charset="0"/>
              </a:rPr>
              <a:t>the </a:t>
            </a:r>
            <a:r>
              <a:rPr lang="en-US" sz="1800" spc="-5" dirty="0">
                <a:latin typeface="Times New Roman" panose="02020603050405020304" pitchFamily="18" charset="0"/>
                <a:cs typeface="Times New Roman" panose="02020603050405020304" pitchFamily="18" charset="0"/>
              </a:rPr>
              <a:t>project, </a:t>
            </a:r>
            <a:r>
              <a:rPr lang="en-US" sz="1800" dirty="0">
                <a:latin typeface="Times New Roman" panose="02020603050405020304" pitchFamily="18" charset="0"/>
                <a:cs typeface="Times New Roman" panose="02020603050405020304" pitchFamily="18" charset="0"/>
              </a:rPr>
              <a:t>the </a:t>
            </a:r>
            <a:r>
              <a:rPr lang="en-US" sz="1800" spc="-5" dirty="0">
                <a:latin typeface="Times New Roman" panose="02020603050405020304" pitchFamily="18" charset="0"/>
                <a:cs typeface="Times New Roman" panose="02020603050405020304" pitchFamily="18" charset="0"/>
              </a:rPr>
              <a:t>complete working </a:t>
            </a:r>
            <a:r>
              <a:rPr lang="en-US" sz="1800" dirty="0">
                <a:latin typeface="Times New Roman" panose="02020603050405020304" pitchFamily="18" charset="0"/>
                <a:cs typeface="Times New Roman" panose="02020603050405020304" pitchFamily="18" charset="0"/>
              </a:rPr>
              <a:t>of </a:t>
            </a:r>
            <a:r>
              <a:rPr lang="en-US" sz="1800" spc="-5" dirty="0">
                <a:latin typeface="Times New Roman" panose="02020603050405020304" pitchFamily="18" charset="0"/>
                <a:cs typeface="Times New Roman" panose="02020603050405020304" pitchFamily="18" charset="0"/>
              </a:rPr>
              <a:t>Arduino UNO and </a:t>
            </a:r>
            <a:r>
              <a:rPr lang="en-US" sz="1800" dirty="0">
                <a:latin typeface="Times New Roman" panose="02020603050405020304" pitchFamily="18" charset="0"/>
                <a:cs typeface="Times New Roman" panose="02020603050405020304" pitchFamily="18" charset="0"/>
              </a:rPr>
              <a:t>a </a:t>
            </a:r>
            <a:r>
              <a:rPr lang="en-US" sz="1800" spc="-5" dirty="0">
                <a:latin typeface="Times New Roman" panose="02020603050405020304" pitchFamily="18" charset="0"/>
                <a:cs typeface="Times New Roman" panose="02020603050405020304" pitchFamily="18" charset="0"/>
              </a:rPr>
              <a:t>variety </a:t>
            </a:r>
            <a:r>
              <a:rPr lang="en-US" sz="1800" dirty="0">
                <a:latin typeface="Times New Roman" panose="02020603050405020304" pitchFamily="18" charset="0"/>
                <a:cs typeface="Times New Roman" panose="02020603050405020304" pitchFamily="18" charset="0"/>
              </a:rPr>
              <a:t>of </a:t>
            </a:r>
            <a:r>
              <a:rPr lang="en-US" sz="1800" spc="-5" dirty="0">
                <a:latin typeface="Times New Roman" panose="02020603050405020304" pitchFamily="18" charset="0"/>
                <a:cs typeface="Times New Roman" panose="02020603050405020304" pitchFamily="18" charset="0"/>
              </a:rPr>
              <a:t>sensors </a:t>
            </a:r>
            <a:r>
              <a:rPr lang="en-US" sz="1800" dirty="0">
                <a:latin typeface="Times New Roman" panose="02020603050405020304" pitchFamily="18" charset="0"/>
                <a:cs typeface="Times New Roman" panose="02020603050405020304" pitchFamily="18" charset="0"/>
              </a:rPr>
              <a:t>is executed </a:t>
            </a:r>
            <a:r>
              <a:rPr lang="en-US" sz="1800" spc="-5" dirty="0">
                <a:latin typeface="Times New Roman" panose="02020603050405020304" pitchFamily="18" charset="0"/>
                <a:cs typeface="Times New Roman" panose="02020603050405020304" pitchFamily="18" charset="0"/>
              </a:rPr>
              <a:t>and  understood. </a:t>
            </a:r>
            <a:r>
              <a:rPr lang="en-US" sz="1800" dirty="0">
                <a:latin typeface="Times New Roman" panose="02020603050405020304" pitchFamily="18" charset="0"/>
                <a:cs typeface="Times New Roman" panose="02020603050405020304" pitchFamily="18" charset="0"/>
              </a:rPr>
              <a:t>Coding </a:t>
            </a:r>
            <a:r>
              <a:rPr lang="en-US" sz="1800" spc="-5" dirty="0">
                <a:latin typeface="Times New Roman" panose="02020603050405020304" pitchFamily="18" charset="0"/>
                <a:cs typeface="Times New Roman" panose="02020603050405020304" pitchFamily="18" charset="0"/>
              </a:rPr>
              <a:t>and designing </a:t>
            </a:r>
            <a:r>
              <a:rPr lang="en-US" sz="1800" dirty="0">
                <a:latin typeface="Times New Roman" panose="02020603050405020304" pitchFamily="18" charset="0"/>
                <a:cs typeface="Times New Roman" panose="02020603050405020304" pitchFamily="18" charset="0"/>
              </a:rPr>
              <a:t>skills </a:t>
            </a:r>
            <a:r>
              <a:rPr lang="en-US" sz="1800" spc="-5" dirty="0">
                <a:latin typeface="Times New Roman" panose="02020603050405020304" pitchFamily="18" charset="0"/>
                <a:cs typeface="Times New Roman" panose="02020603050405020304" pitchFamily="18" charset="0"/>
              </a:rPr>
              <a:t>form </a:t>
            </a:r>
            <a:r>
              <a:rPr lang="en-US" sz="1800" dirty="0">
                <a:latin typeface="Times New Roman" panose="02020603050405020304" pitchFamily="18" charset="0"/>
                <a:cs typeface="Times New Roman" panose="02020603050405020304" pitchFamily="18" charset="0"/>
              </a:rPr>
              <a:t>the </a:t>
            </a:r>
            <a:r>
              <a:rPr lang="en-US" sz="1800" spc="-5" dirty="0">
                <a:latin typeface="Times New Roman" panose="02020603050405020304" pitchFamily="18" charset="0"/>
                <a:cs typeface="Times New Roman" panose="02020603050405020304" pitchFamily="18" charset="0"/>
              </a:rPr>
              <a:t>base and are utilized </a:t>
            </a:r>
            <a:r>
              <a:rPr lang="en-US" sz="1800" dirty="0">
                <a:latin typeface="Times New Roman" panose="02020603050405020304" pitchFamily="18" charset="0"/>
                <a:cs typeface="Times New Roman" panose="02020603050405020304" pitchFamily="18" charset="0"/>
              </a:rPr>
              <a:t>in the </a:t>
            </a:r>
            <a:r>
              <a:rPr lang="en-US" sz="1800" spc="-5" dirty="0">
                <a:latin typeface="Times New Roman" panose="02020603050405020304" pitchFamily="18" charset="0"/>
                <a:cs typeface="Times New Roman" panose="02020603050405020304" pitchFamily="18" charset="0"/>
              </a:rPr>
              <a:t>project. The project gives  profound knowledge </a:t>
            </a:r>
            <a:r>
              <a:rPr lang="en-US" sz="1800" dirty="0">
                <a:latin typeface="Times New Roman" panose="02020603050405020304" pitchFamily="18" charset="0"/>
                <a:cs typeface="Times New Roman" panose="02020603050405020304" pitchFamily="18" charset="0"/>
              </a:rPr>
              <a:t>into </a:t>
            </a:r>
            <a:r>
              <a:rPr lang="en-US" sz="1800" spc="-5" dirty="0">
                <a:latin typeface="Times New Roman" panose="02020603050405020304" pitchFamily="18" charset="0"/>
                <a:cs typeface="Times New Roman" panose="02020603050405020304" pitchFamily="18" charset="0"/>
              </a:rPr>
              <a:t>different advancements and devices for improvement </a:t>
            </a:r>
            <a:r>
              <a:rPr lang="en-US" sz="1800" dirty="0">
                <a:latin typeface="Times New Roman" panose="02020603050405020304" pitchFamily="18" charset="0"/>
                <a:cs typeface="Times New Roman" panose="02020603050405020304" pitchFamily="18" charset="0"/>
              </a:rPr>
              <a:t>of the</a:t>
            </a:r>
            <a:r>
              <a:rPr lang="en-US" sz="1800" spc="1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venture.</a:t>
            </a:r>
            <a:endParaRPr lang="en-US" sz="1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2799"/>
            <a:ext cx="5791200" cy="646331"/>
          </a:xfrm>
          <a:prstGeom prst="rect">
            <a:avLst/>
          </a:prstGeom>
          <a:noFill/>
        </p:spPr>
        <p:txBody>
          <a:bodyPr wrap="square" rtlCol="0">
            <a:spAutoFit/>
          </a:bodyPr>
          <a:lstStyle/>
          <a:p>
            <a:pPr algn="ctr"/>
            <a:r>
              <a:rPr lang="en-IN" sz="3200" b="1" dirty="0"/>
              <a:t>     </a:t>
            </a:r>
            <a:r>
              <a:rPr lang="en-IN" sz="3600" b="1" dirty="0">
                <a:latin typeface="Times New Roman" panose="02020603050405020304" pitchFamily="18" charset="0"/>
                <a:cs typeface="Times New Roman" panose="02020603050405020304" pitchFamily="18" charset="0"/>
              </a:rPr>
              <a:t> CONCLUSION</a:t>
            </a:r>
            <a:r>
              <a:rPr lang="en-IN" sz="3600" dirty="0">
                <a:latin typeface="Times New Roman" panose="02020603050405020304" pitchFamily="18" charset="0"/>
                <a:cs typeface="Times New Roman" panose="02020603050405020304" pitchFamily="18" charset="0"/>
              </a:rPr>
              <a:t> </a:t>
            </a:r>
          </a:p>
        </p:txBody>
      </p:sp>
      <p:sp>
        <p:nvSpPr>
          <p:cNvPr id="4" name="Footer Placeholder 3"/>
          <p:cNvSpPr>
            <a:spLocks noGrp="1"/>
          </p:cNvSpPr>
          <p:nvPr>
            <p:ph type="ftr" idx="11"/>
          </p:nvPr>
        </p:nvSpPr>
        <p:spPr>
          <a:xfrm>
            <a:off x="3108960" y="6356350"/>
            <a:ext cx="5044440" cy="365125"/>
          </a:xfrm>
        </p:spPr>
        <p:txBody>
          <a:bodyPr/>
          <a:lstStyle/>
          <a:p>
            <a:r>
              <a:rPr lang="en-IN" dirty="0"/>
              <a:t>MET INSTITUTE  OF ENGINEERING,  MULTIFUNCTIONAL ROBOT  CAR</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497305"/>
            <a:ext cx="10972800" cy="646331"/>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PROBLEM DEFINITION</a:t>
            </a:r>
            <a:r>
              <a:rPr lang="en-IN" sz="3600" dirty="0"/>
              <a:t>:</a:t>
            </a:r>
          </a:p>
        </p:txBody>
      </p:sp>
      <p:sp>
        <p:nvSpPr>
          <p:cNvPr id="3" name="Footer Placeholder 2"/>
          <p:cNvSpPr>
            <a:spLocks noGrp="1"/>
          </p:cNvSpPr>
          <p:nvPr>
            <p:ph type="ftr" idx="11"/>
          </p:nvPr>
        </p:nvSpPr>
        <p:spPr>
          <a:xfrm>
            <a:off x="3149600" y="6356350"/>
            <a:ext cx="5003800" cy="365125"/>
          </a:xfrm>
        </p:spPr>
        <p:txBody>
          <a:bodyPr/>
          <a:lstStyle/>
          <a:p>
            <a:r>
              <a:rPr lang="en-IN" dirty="0"/>
              <a:t>MET INSTITUTE  OF ENGINEERING,  MULTIFUNCTIONAL ROBOT  CAR</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7" name="TextBox 6">
            <a:extLst>
              <a:ext uri="{FF2B5EF4-FFF2-40B4-BE49-F238E27FC236}">
                <a16:creationId xmlns:a16="http://schemas.microsoft.com/office/drawing/2014/main" id="{EB3A9431-61FB-0E14-3BFF-64A0724E824A}"/>
              </a:ext>
            </a:extLst>
          </p:cNvPr>
          <p:cNvSpPr txBox="1"/>
          <p:nvPr/>
        </p:nvSpPr>
        <p:spPr>
          <a:xfrm>
            <a:off x="707922" y="1283110"/>
            <a:ext cx="10645877" cy="2585323"/>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The project is design to build an obstacle avoidance robotic vehicle using ultrasonic sensors for its movement. A microcontroller (ATmega328) is used to achieve the desired operation. A robot is a machine that can perform task automatically or with guidance. The project proposes robotic vehicle that has an intelligence built in it such that it directs itself whenever an obstacle comes in its path. This robotic vehicle is built, using a micro-controller of AT mega 328 family. An ultrasonic sensor is used to detect any obstacle ahead of it and sends a command to the micro-controller. Depending on the input signal received, the micro-controller redirects the robot to move in an alternate direction by actuating the motors which are interfaced to it through a motor driver. Some of the project is built with the IR sensors has its own application so in our project those application is not compactable so we are using ultrasonic sensor.</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4"/>
          <p:cNvSpPr txBox="1"/>
          <p:nvPr/>
        </p:nvSpPr>
        <p:spPr>
          <a:xfrm>
            <a:off x="411480" y="243840"/>
            <a:ext cx="11369040" cy="7198662"/>
          </a:xfrm>
          <a:prstGeom prst="rect">
            <a:avLst/>
          </a:prstGeom>
          <a:noFill/>
          <a:ln>
            <a:noFill/>
          </a:ln>
        </p:spPr>
        <p:txBody>
          <a:bodyPr spcFirstLastPara="1" wrap="square" lIns="91425" tIns="45700" rIns="91425" bIns="45700" anchor="t" anchorCtr="0">
            <a:spAutoFit/>
          </a:bodyPr>
          <a:lstStyle/>
          <a:p>
            <a:pPr marL="12700" marR="386715">
              <a:lnSpc>
                <a:spcPct val="145000"/>
              </a:lnSpc>
              <a:spcBef>
                <a:spcPts val="895"/>
              </a:spcBef>
            </a:pPr>
            <a:endParaRPr lang="en-IN" sz="2200" dirty="0">
              <a:latin typeface="Calibri" panose="020F0502020204030204" pitchFamily="34" charset="0"/>
              <a:cs typeface="Calibri" panose="020F0502020204030204" pitchFamily="34" charset="0"/>
            </a:endParaRPr>
          </a:p>
          <a:p>
            <a:pPr marL="12700" marR="386715">
              <a:lnSpc>
                <a:spcPct val="145000"/>
              </a:lnSpc>
              <a:spcBef>
                <a:spcPts val="895"/>
              </a:spcBef>
            </a:pPr>
            <a:r>
              <a:rPr lang="en-IN" sz="1800" dirty="0">
                <a:latin typeface="Times New Roman" panose="02020603050405020304" pitchFamily="18" charset="0"/>
                <a:cs typeface="Times New Roman" panose="02020603050405020304" pitchFamily="18" charset="0"/>
              </a:rPr>
              <a:t>[1]. </a:t>
            </a:r>
            <a:r>
              <a:rPr lang="en-IN" sz="1800" spc="-5" dirty="0">
                <a:latin typeface="Times New Roman" panose="02020603050405020304" pitchFamily="18" charset="0"/>
                <a:cs typeface="Times New Roman" panose="02020603050405020304" pitchFamily="18" charset="0"/>
              </a:rPr>
              <a:t>T. </a:t>
            </a:r>
            <a:r>
              <a:rPr lang="en-IN" sz="1800" spc="-10" dirty="0">
                <a:latin typeface="Times New Roman" panose="02020603050405020304" pitchFamily="18" charset="0"/>
                <a:cs typeface="Times New Roman" panose="02020603050405020304" pitchFamily="18" charset="0"/>
              </a:rPr>
              <a:t>L. </a:t>
            </a:r>
            <a:r>
              <a:rPr lang="en-IN" sz="1800" spc="-5" dirty="0">
                <a:latin typeface="Times New Roman" panose="02020603050405020304" pitchFamily="18" charset="0"/>
                <a:cs typeface="Times New Roman" panose="02020603050405020304" pitchFamily="18" charset="0"/>
              </a:rPr>
              <a:t>Chien, H. Guo, K. </a:t>
            </a:r>
            <a:r>
              <a:rPr lang="en-IN" sz="1800" spc="-10" dirty="0">
                <a:latin typeface="Times New Roman" panose="02020603050405020304" pitchFamily="18" charset="0"/>
                <a:cs typeface="Times New Roman" panose="02020603050405020304" pitchFamily="18" charset="0"/>
              </a:rPr>
              <a:t>L. </a:t>
            </a:r>
            <a:r>
              <a:rPr lang="en-IN" sz="1800" dirty="0">
                <a:latin typeface="Times New Roman" panose="02020603050405020304" pitchFamily="18" charset="0"/>
                <a:cs typeface="Times New Roman" panose="02020603050405020304" pitchFamily="18" charset="0"/>
              </a:rPr>
              <a:t>Su </a:t>
            </a:r>
            <a:r>
              <a:rPr lang="en-IN" sz="1800" spc="-5" dirty="0">
                <a:latin typeface="Times New Roman" panose="02020603050405020304" pitchFamily="18" charset="0"/>
                <a:cs typeface="Times New Roman" panose="02020603050405020304" pitchFamily="18" charset="0"/>
              </a:rPr>
              <a:t>and </a:t>
            </a:r>
            <a:r>
              <a:rPr lang="en-IN" sz="1800" dirty="0">
                <a:latin typeface="Times New Roman" panose="02020603050405020304" pitchFamily="18" charset="0"/>
                <a:cs typeface="Times New Roman" panose="02020603050405020304" pitchFamily="18" charset="0"/>
              </a:rPr>
              <a:t>S. </a:t>
            </a:r>
            <a:r>
              <a:rPr lang="en-IN" sz="1800" spc="-5" dirty="0">
                <a:latin typeface="Times New Roman" panose="02020603050405020304" pitchFamily="18" charset="0"/>
                <a:cs typeface="Times New Roman" panose="02020603050405020304" pitchFamily="18" charset="0"/>
              </a:rPr>
              <a:t>V. Shiau, "Develop </a:t>
            </a:r>
            <a:r>
              <a:rPr lang="en-IN" sz="1800" dirty="0">
                <a:latin typeface="Times New Roman" panose="02020603050405020304" pitchFamily="18" charset="0"/>
                <a:cs typeface="Times New Roman" panose="02020603050405020304" pitchFamily="18" charset="0"/>
              </a:rPr>
              <a:t>a </a:t>
            </a:r>
            <a:r>
              <a:rPr lang="en-IN" sz="1800" spc="-5" dirty="0">
                <a:latin typeface="Times New Roman" panose="02020603050405020304" pitchFamily="18" charset="0"/>
                <a:cs typeface="Times New Roman" panose="02020603050405020304" pitchFamily="18" charset="0"/>
              </a:rPr>
              <a:t>Multiple Interface Based Fire Fighting  </a:t>
            </a:r>
            <a:r>
              <a:rPr lang="en-IN" sz="1800" dirty="0">
                <a:latin typeface="Times New Roman" panose="02020603050405020304" pitchFamily="18" charset="0"/>
                <a:cs typeface="Times New Roman" panose="02020603050405020304" pitchFamily="18" charset="0"/>
              </a:rPr>
              <a:t>Robot," 2007 </a:t>
            </a:r>
            <a:r>
              <a:rPr lang="en-IN" sz="1800" spc="-5" dirty="0">
                <a:latin typeface="Times New Roman" panose="02020603050405020304" pitchFamily="18" charset="0"/>
                <a:cs typeface="Times New Roman" panose="02020603050405020304" pitchFamily="18" charset="0"/>
              </a:rPr>
              <a:t>IEEE International Conference </a:t>
            </a:r>
            <a:r>
              <a:rPr lang="en-IN" sz="1800" dirty="0">
                <a:latin typeface="Times New Roman" panose="02020603050405020304" pitchFamily="18" charset="0"/>
                <a:cs typeface="Times New Roman" panose="02020603050405020304" pitchFamily="18" charset="0"/>
              </a:rPr>
              <a:t>on </a:t>
            </a:r>
            <a:r>
              <a:rPr lang="en-IN" sz="1800" spc="-5" dirty="0">
                <a:latin typeface="Times New Roman" panose="02020603050405020304" pitchFamily="18" charset="0"/>
                <a:cs typeface="Times New Roman" panose="02020603050405020304" pitchFamily="18" charset="0"/>
              </a:rPr>
              <a:t>Mechatronics, Changchun, </a:t>
            </a:r>
            <a:r>
              <a:rPr lang="en-IN" sz="1800" dirty="0">
                <a:latin typeface="Times New Roman" panose="02020603050405020304" pitchFamily="18" charset="0"/>
                <a:cs typeface="Times New Roman" panose="02020603050405020304" pitchFamily="18" charset="0"/>
              </a:rPr>
              <a:t>Jilin, 2007, pp. </a:t>
            </a:r>
            <a:r>
              <a:rPr lang="en-IN" sz="1800" spc="-5" dirty="0">
                <a:latin typeface="Times New Roman" panose="02020603050405020304" pitchFamily="18" charset="0"/>
                <a:cs typeface="Times New Roman" panose="02020603050405020304" pitchFamily="18" charset="0"/>
              </a:rPr>
              <a:t>1-6, </a:t>
            </a:r>
            <a:r>
              <a:rPr lang="en-IN" sz="1800" dirty="0">
                <a:latin typeface="Times New Roman" panose="02020603050405020304" pitchFamily="18" charset="0"/>
                <a:cs typeface="Times New Roman" panose="02020603050405020304" pitchFamily="18" charset="0"/>
              </a:rPr>
              <a:t>doi:  </a:t>
            </a:r>
            <a:r>
              <a:rPr lang="en-IN" sz="1800" spc="-5" dirty="0">
                <a:latin typeface="Times New Roman" panose="02020603050405020304" pitchFamily="18" charset="0"/>
                <a:cs typeface="Times New Roman" panose="02020603050405020304" pitchFamily="18" charset="0"/>
              </a:rPr>
              <a:t>10.1109/ICMECH.2007.4280040.</a:t>
            </a:r>
            <a:endParaRPr lang="en-IN" sz="1800" dirty="0">
              <a:latin typeface="Times New Roman" panose="02020603050405020304" pitchFamily="18" charset="0"/>
              <a:cs typeface="Times New Roman" panose="02020603050405020304" pitchFamily="18" charset="0"/>
            </a:endParaRPr>
          </a:p>
          <a:p>
            <a:pPr marL="12700" marR="5080" algn="just">
              <a:lnSpc>
                <a:spcPct val="144000"/>
              </a:lnSpc>
            </a:pPr>
            <a:r>
              <a:rPr lang="en-IN" sz="1800" dirty="0">
                <a:latin typeface="Times New Roman" panose="02020603050405020304" pitchFamily="18" charset="0"/>
                <a:cs typeface="Times New Roman" panose="02020603050405020304" pitchFamily="18" charset="0"/>
              </a:rPr>
              <a:t>[2]. S. </a:t>
            </a:r>
            <a:r>
              <a:rPr lang="en-IN" sz="1800" spc="-5" dirty="0">
                <a:latin typeface="Times New Roman" panose="02020603050405020304" pitchFamily="18" charset="0"/>
                <a:cs typeface="Times New Roman" panose="02020603050405020304" pitchFamily="18" charset="0"/>
              </a:rPr>
              <a:t>Mandal, </a:t>
            </a:r>
            <a:r>
              <a:rPr lang="en-IN" sz="1800" dirty="0">
                <a:latin typeface="Times New Roman" panose="02020603050405020304" pitchFamily="18" charset="0"/>
                <a:cs typeface="Times New Roman" panose="02020603050405020304" pitchFamily="18" charset="0"/>
              </a:rPr>
              <a:t>S. </a:t>
            </a:r>
            <a:r>
              <a:rPr lang="en-IN" sz="1800" spc="-5" dirty="0">
                <a:latin typeface="Times New Roman" panose="02020603050405020304" pitchFamily="18" charset="0"/>
                <a:cs typeface="Times New Roman" panose="02020603050405020304" pitchFamily="18" charset="0"/>
              </a:rPr>
              <a:t>K. Saw, </a:t>
            </a:r>
            <a:r>
              <a:rPr lang="en-IN" sz="1800" dirty="0">
                <a:latin typeface="Times New Roman" panose="02020603050405020304" pitchFamily="18" charset="0"/>
                <a:cs typeface="Times New Roman" panose="02020603050405020304" pitchFamily="18" charset="0"/>
              </a:rPr>
              <a:t>S. </a:t>
            </a:r>
            <a:r>
              <a:rPr lang="en-IN" sz="1800" spc="-5" dirty="0">
                <a:latin typeface="Times New Roman" panose="02020603050405020304" pitchFamily="18" charset="0"/>
                <a:cs typeface="Times New Roman" panose="02020603050405020304" pitchFamily="18" charset="0"/>
              </a:rPr>
              <a:t>Maji, V. </a:t>
            </a:r>
            <a:r>
              <a:rPr lang="en-IN" sz="1800" dirty="0">
                <a:latin typeface="Times New Roman" panose="02020603050405020304" pitchFamily="18" charset="0"/>
                <a:cs typeface="Times New Roman" panose="02020603050405020304" pitchFamily="18" charset="0"/>
              </a:rPr>
              <a:t>Das, S. </a:t>
            </a:r>
            <a:r>
              <a:rPr lang="en-IN" sz="1800" spc="-5" dirty="0">
                <a:latin typeface="Times New Roman" panose="02020603050405020304" pitchFamily="18" charset="0"/>
                <a:cs typeface="Times New Roman" panose="02020603050405020304" pitchFamily="18" charset="0"/>
              </a:rPr>
              <a:t>K. Ramakuri and </a:t>
            </a:r>
            <a:r>
              <a:rPr lang="en-IN" sz="1800" dirty="0">
                <a:latin typeface="Times New Roman" panose="02020603050405020304" pitchFamily="18" charset="0"/>
                <a:cs typeface="Times New Roman" panose="02020603050405020304" pitchFamily="18" charset="0"/>
              </a:rPr>
              <a:t>S. </a:t>
            </a:r>
            <a:r>
              <a:rPr lang="en-IN" sz="1800" spc="-5" dirty="0">
                <a:latin typeface="Times New Roman" panose="02020603050405020304" pitchFamily="18" charset="0"/>
                <a:cs typeface="Times New Roman" panose="02020603050405020304" pitchFamily="18" charset="0"/>
              </a:rPr>
              <a:t>Kumar, "Low cost </a:t>
            </a:r>
            <a:r>
              <a:rPr lang="en-IN" sz="1800" spc="-5" dirty="0" err="1">
                <a:latin typeface="Times New Roman" panose="02020603050405020304" pitchFamily="18" charset="0"/>
                <a:cs typeface="Times New Roman" panose="02020603050405020304" pitchFamily="18" charset="0"/>
              </a:rPr>
              <a:t>arduino</a:t>
            </a:r>
            <a:r>
              <a:rPr lang="en-IN" sz="1800" spc="-5" dirty="0">
                <a:latin typeface="Times New Roman" panose="02020603050405020304" pitchFamily="18" charset="0"/>
                <a:cs typeface="Times New Roman" panose="02020603050405020304" pitchFamily="18" charset="0"/>
              </a:rPr>
              <a:t> </a:t>
            </a:r>
            <a:r>
              <a:rPr lang="en-IN" sz="1800" spc="-5" dirty="0" err="1">
                <a:latin typeface="Times New Roman" panose="02020603050405020304" pitchFamily="18" charset="0"/>
                <a:cs typeface="Times New Roman" panose="02020603050405020304" pitchFamily="18" charset="0"/>
              </a:rPr>
              <a:t>WiFi</a:t>
            </a:r>
            <a:r>
              <a:rPr lang="en-IN" sz="1800" spc="-5" dirty="0">
                <a:latin typeface="Times New Roman" panose="02020603050405020304" pitchFamily="18" charset="0"/>
                <a:cs typeface="Times New Roman" panose="02020603050405020304" pitchFamily="18" charset="0"/>
              </a:rPr>
              <a:t> /bluetooth  integrated path following robotic vehicle with wireless GUI remote control," </a:t>
            </a:r>
            <a:r>
              <a:rPr lang="en-IN" sz="1800" dirty="0">
                <a:latin typeface="Times New Roman" panose="02020603050405020304" pitchFamily="18" charset="0"/>
                <a:cs typeface="Times New Roman" panose="02020603050405020304" pitchFamily="18" charset="0"/>
              </a:rPr>
              <a:t>2016 </a:t>
            </a:r>
            <a:r>
              <a:rPr lang="en-IN" sz="1800" spc="-5" dirty="0">
                <a:latin typeface="Times New Roman" panose="02020603050405020304" pitchFamily="18" charset="0"/>
                <a:cs typeface="Times New Roman" panose="02020603050405020304" pitchFamily="18" charset="0"/>
              </a:rPr>
              <a:t>International Conference  </a:t>
            </a:r>
            <a:r>
              <a:rPr lang="en-IN" sz="1800" dirty="0">
                <a:latin typeface="Times New Roman" panose="02020603050405020304" pitchFamily="18" charset="0"/>
                <a:cs typeface="Times New Roman" panose="02020603050405020304" pitchFamily="18" charset="0"/>
              </a:rPr>
              <a:t>on </a:t>
            </a:r>
            <a:r>
              <a:rPr lang="en-IN" sz="1800" spc="-5" dirty="0">
                <a:latin typeface="Times New Roman" panose="02020603050405020304" pitchFamily="18" charset="0"/>
                <a:cs typeface="Times New Roman" panose="02020603050405020304" pitchFamily="18" charset="0"/>
              </a:rPr>
              <a:t>Information Communication and Embedded Systems (ICICES), </a:t>
            </a:r>
            <a:r>
              <a:rPr lang="en-IN" sz="1800" dirty="0">
                <a:latin typeface="Times New Roman" panose="02020603050405020304" pitchFamily="18" charset="0"/>
                <a:cs typeface="Times New Roman" panose="02020603050405020304" pitchFamily="18" charset="0"/>
              </a:rPr>
              <a:t>Chennai, 2016, pp.</a:t>
            </a:r>
            <a:r>
              <a:rPr lang="en-IN" sz="1800" spc="6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1-5.</a:t>
            </a:r>
            <a:endParaRPr lang="en-IN" sz="1800" dirty="0">
              <a:latin typeface="Times New Roman" panose="02020603050405020304" pitchFamily="18" charset="0"/>
              <a:cs typeface="Times New Roman" panose="02020603050405020304" pitchFamily="18" charset="0"/>
            </a:endParaRPr>
          </a:p>
          <a:p>
            <a:pPr marL="12700" marR="73660">
              <a:lnSpc>
                <a:spcPct val="144000"/>
              </a:lnSpc>
              <a:spcBef>
                <a:spcPts val="5"/>
              </a:spcBef>
            </a:pPr>
            <a:r>
              <a:rPr lang="en-IN" sz="1800" dirty="0">
                <a:latin typeface="Times New Roman" panose="02020603050405020304" pitchFamily="18" charset="0"/>
                <a:cs typeface="Times New Roman" panose="02020603050405020304" pitchFamily="18" charset="0"/>
              </a:rPr>
              <a:t>[3]. </a:t>
            </a:r>
            <a:r>
              <a:rPr lang="en-IN" sz="1800" spc="-5" dirty="0">
                <a:latin typeface="Times New Roman" panose="02020603050405020304" pitchFamily="18" charset="0"/>
                <a:cs typeface="Times New Roman" panose="02020603050405020304" pitchFamily="18" charset="0"/>
              </a:rPr>
              <a:t>H. Rissanen, </a:t>
            </a:r>
            <a:r>
              <a:rPr lang="en-IN" sz="1800" dirty="0">
                <a:latin typeface="Times New Roman" panose="02020603050405020304" pitchFamily="18" charset="0"/>
                <a:cs typeface="Times New Roman" panose="02020603050405020304" pitchFamily="18" charset="0"/>
              </a:rPr>
              <a:t>J. </a:t>
            </a:r>
            <a:r>
              <a:rPr lang="en-IN" sz="1800" dirty="0" err="1">
                <a:latin typeface="Times New Roman" panose="02020603050405020304" pitchFamily="18" charset="0"/>
                <a:cs typeface="Times New Roman" panose="02020603050405020304" pitchFamily="18" charset="0"/>
              </a:rPr>
              <a:t>Mahonen</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K. </a:t>
            </a:r>
            <a:r>
              <a:rPr lang="en-IN" sz="1800" spc="-5" dirty="0" err="1">
                <a:latin typeface="Times New Roman" panose="02020603050405020304" pitchFamily="18" charset="0"/>
                <a:cs typeface="Times New Roman" panose="02020603050405020304" pitchFamily="18" charset="0"/>
              </a:rPr>
              <a:t>Haataja</a:t>
            </a:r>
            <a:r>
              <a:rPr lang="en-IN" sz="1800" spc="-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M. Johansson, J. </a:t>
            </a:r>
            <a:r>
              <a:rPr lang="en-IN" sz="1800" spc="-5" dirty="0" err="1">
                <a:latin typeface="Times New Roman" panose="02020603050405020304" pitchFamily="18" charset="0"/>
                <a:cs typeface="Times New Roman" panose="02020603050405020304" pitchFamily="18" charset="0"/>
              </a:rPr>
              <a:t>Mielikainen</a:t>
            </a:r>
            <a:r>
              <a:rPr lang="en-IN" sz="1800" spc="-5" dirty="0">
                <a:latin typeface="Times New Roman" panose="02020603050405020304" pitchFamily="18" charset="0"/>
                <a:cs typeface="Times New Roman" panose="02020603050405020304" pitchFamily="18" charset="0"/>
              </a:rPr>
              <a:t> and </a:t>
            </a:r>
            <a:r>
              <a:rPr lang="en-IN" sz="1800" dirty="0">
                <a:latin typeface="Times New Roman" panose="02020603050405020304" pitchFamily="18" charset="0"/>
                <a:cs typeface="Times New Roman" panose="02020603050405020304" pitchFamily="18" charset="0"/>
              </a:rPr>
              <a:t>P. </a:t>
            </a:r>
            <a:r>
              <a:rPr lang="en-IN" sz="1800" spc="-5" dirty="0">
                <a:latin typeface="Times New Roman" panose="02020603050405020304" pitchFamily="18" charset="0"/>
                <a:cs typeface="Times New Roman" panose="02020603050405020304" pitchFamily="18" charset="0"/>
              </a:rPr>
              <a:t>Toivanen, "Designing and  implementing an intelligent Bluetooth enabled robot </a:t>
            </a:r>
            <a:r>
              <a:rPr lang="en-IN" sz="1800" dirty="0">
                <a:latin typeface="Times New Roman" panose="02020603050405020304" pitchFamily="18" charset="0"/>
                <a:cs typeface="Times New Roman" panose="02020603050405020304" pitchFamily="18" charset="0"/>
              </a:rPr>
              <a:t>car," 2009 </a:t>
            </a:r>
            <a:r>
              <a:rPr lang="en-IN" sz="1800" spc="-10" dirty="0">
                <a:latin typeface="Times New Roman" panose="02020603050405020304" pitchFamily="18" charset="0"/>
                <a:cs typeface="Times New Roman" panose="02020603050405020304" pitchFamily="18" charset="0"/>
              </a:rPr>
              <a:t>IFIP </a:t>
            </a:r>
            <a:r>
              <a:rPr lang="en-IN" sz="1800" spc="-5" dirty="0">
                <a:latin typeface="Times New Roman" panose="02020603050405020304" pitchFamily="18" charset="0"/>
                <a:cs typeface="Times New Roman" panose="02020603050405020304" pitchFamily="18" charset="0"/>
              </a:rPr>
              <a:t>International Conference </a:t>
            </a:r>
            <a:r>
              <a:rPr lang="en-IN" sz="1800" dirty="0">
                <a:latin typeface="Times New Roman" panose="02020603050405020304" pitchFamily="18" charset="0"/>
                <a:cs typeface="Times New Roman" panose="02020603050405020304" pitchFamily="18" charset="0"/>
              </a:rPr>
              <a:t>on </a:t>
            </a:r>
            <a:r>
              <a:rPr lang="en-IN" sz="1800" spc="-5" dirty="0">
                <a:latin typeface="Times New Roman" panose="02020603050405020304" pitchFamily="18" charset="0"/>
                <a:cs typeface="Times New Roman" panose="02020603050405020304" pitchFamily="18" charset="0"/>
              </a:rPr>
              <a:t>Wireless  and Optical Communications Networks, Cairo, </a:t>
            </a:r>
            <a:r>
              <a:rPr lang="en-IN" sz="1800" dirty="0">
                <a:latin typeface="Times New Roman" panose="02020603050405020304" pitchFamily="18" charset="0"/>
                <a:cs typeface="Times New Roman" panose="02020603050405020304" pitchFamily="18" charset="0"/>
              </a:rPr>
              <a:t>2009, pp.</a:t>
            </a:r>
            <a:r>
              <a:rPr lang="en-IN" sz="1800" spc="4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1-6.</a:t>
            </a:r>
          </a:p>
          <a:p>
            <a:pPr marL="12700" marR="231775">
              <a:lnSpc>
                <a:spcPct val="143000"/>
              </a:lnSpc>
            </a:pPr>
            <a:r>
              <a:rPr lang="en-IN" sz="1800" dirty="0">
                <a:latin typeface="Times New Roman" panose="02020603050405020304"/>
                <a:cs typeface="Times New Roman" panose="02020603050405020304"/>
              </a:rPr>
              <a:t>[4]. </a:t>
            </a:r>
            <a:r>
              <a:rPr lang="en-IN" sz="1800" spc="-5" dirty="0">
                <a:latin typeface="Times New Roman" panose="02020603050405020304"/>
                <a:cs typeface="Times New Roman" panose="02020603050405020304"/>
              </a:rPr>
              <a:t>Zhao Wang, </a:t>
            </a:r>
            <a:r>
              <a:rPr lang="en-IN" sz="1800" spc="-5" dirty="0" err="1">
                <a:latin typeface="Times New Roman" panose="02020603050405020304"/>
                <a:cs typeface="Times New Roman" panose="02020603050405020304"/>
              </a:rPr>
              <a:t>Eng</a:t>
            </a:r>
            <a:r>
              <a:rPr lang="en-IN" sz="1800" spc="-5" dirty="0">
                <a:latin typeface="Times New Roman" panose="02020603050405020304"/>
                <a:cs typeface="Times New Roman" panose="02020603050405020304"/>
              </a:rPr>
              <a:t> Gee Lim, Weiwei Wang, </a:t>
            </a:r>
            <a:r>
              <a:rPr lang="en-IN" sz="1800" dirty="0">
                <a:latin typeface="Times New Roman" panose="02020603050405020304"/>
                <a:cs typeface="Times New Roman" panose="02020603050405020304"/>
              </a:rPr>
              <a:t>M. </a:t>
            </a:r>
            <a:r>
              <a:rPr lang="en-IN" sz="1800" spc="-5" dirty="0">
                <a:latin typeface="Times New Roman" panose="02020603050405020304"/>
                <a:cs typeface="Times New Roman" panose="02020603050405020304"/>
              </a:rPr>
              <a:t>Leach and Ka Lok Man, "Design </a:t>
            </a:r>
            <a:r>
              <a:rPr lang="en-IN" sz="1800" dirty="0">
                <a:latin typeface="Times New Roman" panose="02020603050405020304"/>
                <a:cs typeface="Times New Roman" panose="02020603050405020304"/>
              </a:rPr>
              <a:t>of </a:t>
            </a:r>
            <a:r>
              <a:rPr lang="en-IN" sz="1800" spc="-5" dirty="0">
                <a:latin typeface="Times New Roman" panose="02020603050405020304"/>
                <a:cs typeface="Times New Roman" panose="02020603050405020304"/>
              </a:rPr>
              <a:t>an </a:t>
            </a:r>
            <a:r>
              <a:rPr lang="en-IN" sz="1800" spc="-5" dirty="0" err="1">
                <a:latin typeface="Times New Roman" panose="02020603050405020304"/>
                <a:cs typeface="Times New Roman" panose="02020603050405020304"/>
              </a:rPr>
              <a:t>arduino</a:t>
            </a:r>
            <a:r>
              <a:rPr lang="en-IN" sz="1800" spc="-5" dirty="0">
                <a:latin typeface="Times New Roman" panose="02020603050405020304"/>
                <a:cs typeface="Times New Roman" panose="02020603050405020304"/>
              </a:rPr>
              <a:t>-based  smart </a:t>
            </a:r>
            <a:r>
              <a:rPr lang="en-IN" sz="1800" dirty="0">
                <a:latin typeface="Times New Roman" panose="02020603050405020304"/>
                <a:cs typeface="Times New Roman" panose="02020603050405020304"/>
              </a:rPr>
              <a:t>car," </a:t>
            </a:r>
            <a:r>
              <a:rPr lang="en-IN" sz="1800" spc="-5" dirty="0">
                <a:latin typeface="Times New Roman" panose="02020603050405020304"/>
                <a:cs typeface="Times New Roman" panose="02020603050405020304"/>
              </a:rPr>
              <a:t>International </a:t>
            </a:r>
            <a:r>
              <a:rPr lang="en-IN" sz="1800" dirty="0">
                <a:latin typeface="Times New Roman" panose="02020603050405020304"/>
                <a:cs typeface="Times New Roman" panose="02020603050405020304"/>
              </a:rPr>
              <a:t>SoC </a:t>
            </a:r>
            <a:r>
              <a:rPr lang="en-IN" sz="1800" spc="-5" dirty="0">
                <a:latin typeface="Times New Roman" panose="02020603050405020304"/>
                <a:cs typeface="Times New Roman" panose="02020603050405020304"/>
              </a:rPr>
              <a:t>Design Conference (ISOCC), </a:t>
            </a:r>
            <a:r>
              <a:rPr lang="en-IN" sz="1800" spc="-5" dirty="0" err="1">
                <a:latin typeface="Times New Roman" panose="02020603050405020304"/>
                <a:cs typeface="Times New Roman" panose="02020603050405020304"/>
              </a:rPr>
              <a:t>Jeju</a:t>
            </a:r>
            <a:r>
              <a:rPr lang="en-IN" sz="1800" spc="-5" dirty="0">
                <a:latin typeface="Times New Roman" panose="02020603050405020304"/>
                <a:cs typeface="Times New Roman" panose="02020603050405020304"/>
              </a:rPr>
              <a:t>, </a:t>
            </a:r>
            <a:r>
              <a:rPr lang="en-IN" sz="1800" dirty="0">
                <a:latin typeface="Times New Roman" panose="02020603050405020304"/>
                <a:cs typeface="Times New Roman" panose="02020603050405020304"/>
              </a:rPr>
              <a:t>pp. </a:t>
            </a:r>
            <a:r>
              <a:rPr lang="en-IN" sz="1800" spc="-5" dirty="0">
                <a:latin typeface="Times New Roman" panose="02020603050405020304"/>
                <a:cs typeface="Times New Roman" panose="02020603050405020304"/>
              </a:rPr>
              <a:t>175-176,</a:t>
            </a:r>
            <a:r>
              <a:rPr lang="en-IN" sz="1800" spc="45" dirty="0">
                <a:latin typeface="Times New Roman" panose="02020603050405020304"/>
                <a:cs typeface="Times New Roman" panose="02020603050405020304"/>
              </a:rPr>
              <a:t> </a:t>
            </a:r>
            <a:r>
              <a:rPr lang="en-IN" sz="1800" dirty="0">
                <a:latin typeface="Times New Roman" panose="02020603050405020304"/>
                <a:cs typeface="Times New Roman" panose="02020603050405020304"/>
              </a:rPr>
              <a:t>2014.</a:t>
            </a:r>
          </a:p>
          <a:p>
            <a:pPr marL="12700" marR="228600" algn="just">
              <a:lnSpc>
                <a:spcPct val="145000"/>
              </a:lnSpc>
            </a:pPr>
            <a:r>
              <a:rPr lang="en-IN" sz="1800" dirty="0">
                <a:latin typeface="Times New Roman" panose="02020603050405020304"/>
                <a:cs typeface="Times New Roman" panose="02020603050405020304"/>
              </a:rPr>
              <a:t>[5]. </a:t>
            </a:r>
            <a:r>
              <a:rPr lang="en-IN" sz="1800" spc="-5" dirty="0">
                <a:latin typeface="Times New Roman" panose="02020603050405020304"/>
                <a:cs typeface="Times New Roman" panose="02020603050405020304"/>
              </a:rPr>
              <a:t>N. </a:t>
            </a:r>
            <a:r>
              <a:rPr lang="en-IN" sz="1800" spc="-5" dirty="0" err="1">
                <a:latin typeface="Times New Roman" panose="02020603050405020304"/>
                <a:cs typeface="Times New Roman" panose="02020603050405020304"/>
              </a:rPr>
              <a:t>Firthous</a:t>
            </a:r>
            <a:r>
              <a:rPr lang="en-IN" sz="1800" spc="-5" dirty="0">
                <a:latin typeface="Times New Roman" panose="02020603050405020304"/>
                <a:cs typeface="Times New Roman" panose="02020603050405020304"/>
              </a:rPr>
              <a:t> Begum, </a:t>
            </a:r>
            <a:r>
              <a:rPr lang="en-IN" sz="1800" dirty="0">
                <a:latin typeface="Times New Roman" panose="02020603050405020304"/>
                <a:cs typeface="Times New Roman" panose="02020603050405020304"/>
              </a:rPr>
              <a:t>P. </a:t>
            </a:r>
            <a:r>
              <a:rPr lang="en-IN" sz="1800" spc="-5" dirty="0">
                <a:latin typeface="Times New Roman" panose="02020603050405020304"/>
                <a:cs typeface="Times New Roman" panose="02020603050405020304"/>
              </a:rPr>
              <a:t>Vignesh. Design and Implementation </a:t>
            </a:r>
            <a:r>
              <a:rPr lang="en-IN" sz="1800" dirty="0">
                <a:latin typeface="Times New Roman" panose="02020603050405020304"/>
                <a:cs typeface="Times New Roman" panose="02020603050405020304"/>
              </a:rPr>
              <a:t>of </a:t>
            </a:r>
            <a:r>
              <a:rPr lang="en-IN" sz="1800" spc="-5" dirty="0">
                <a:latin typeface="Times New Roman" panose="02020603050405020304"/>
                <a:cs typeface="Times New Roman" panose="02020603050405020304"/>
              </a:rPr>
              <a:t>Pick and Place </a:t>
            </a:r>
            <a:r>
              <a:rPr lang="en-IN" sz="1800" dirty="0">
                <a:latin typeface="Times New Roman" panose="02020603050405020304"/>
                <a:cs typeface="Times New Roman" panose="02020603050405020304"/>
              </a:rPr>
              <a:t>Robot </a:t>
            </a:r>
            <a:r>
              <a:rPr lang="en-IN" sz="1800" spc="-5" dirty="0">
                <a:latin typeface="Times New Roman" panose="02020603050405020304"/>
                <a:cs typeface="Times New Roman" panose="02020603050405020304"/>
              </a:rPr>
              <a:t>with Wireless  Charging Application, International Journal </a:t>
            </a:r>
            <a:r>
              <a:rPr lang="en-IN" sz="1800" dirty="0">
                <a:latin typeface="Times New Roman" panose="02020603050405020304"/>
                <a:cs typeface="Times New Roman" panose="02020603050405020304"/>
              </a:rPr>
              <a:t>of </a:t>
            </a:r>
            <a:r>
              <a:rPr lang="en-IN" sz="1800" spc="-5" dirty="0">
                <a:latin typeface="Times New Roman" panose="02020603050405020304"/>
                <a:cs typeface="Times New Roman" panose="02020603050405020304"/>
              </a:rPr>
              <a:t>Science and Research (IJSR), ISSN (Online): 2319-7064,  </a:t>
            </a:r>
            <a:r>
              <a:rPr lang="en-IN" sz="1800" dirty="0">
                <a:latin typeface="Times New Roman" panose="02020603050405020304"/>
                <a:cs typeface="Times New Roman" panose="02020603050405020304"/>
              </a:rPr>
              <a:t>2013.</a:t>
            </a:r>
          </a:p>
          <a:p>
            <a:pPr marL="12700" marR="73660">
              <a:lnSpc>
                <a:spcPct val="144000"/>
              </a:lnSpc>
              <a:spcBef>
                <a:spcPts val="5"/>
              </a:spcBef>
            </a:pPr>
            <a:endParaRPr lang="en-IN" sz="1800" dirty="0">
              <a:latin typeface="Times New Roman" panose="02020603050405020304" pitchFamily="18" charset="0"/>
              <a:cs typeface="Times New Roman" panose="02020603050405020304" pitchFamily="18" charset="0"/>
            </a:endParaRPr>
          </a:p>
          <a:p>
            <a:pPr marL="12700" marR="231775">
              <a:lnSpc>
                <a:spcPct val="143000"/>
              </a:lnSpc>
            </a:pPr>
            <a:endParaRPr lang="en-IN" sz="2200" dirty="0">
              <a:latin typeface="Calibri" panose="020F0502020204030204" pitchFamily="34" charset="0"/>
              <a:cs typeface="Calibri" panose="020F0502020204030204" pitchFamily="34" charset="0"/>
            </a:endParaRPr>
          </a:p>
          <a:p>
            <a:pPr>
              <a:lnSpc>
                <a:spcPct val="100000"/>
              </a:lnSpc>
              <a:spcBef>
                <a:spcPts val="45"/>
              </a:spcBef>
            </a:pPr>
            <a:endParaRPr lang="en-IN" sz="2000" dirty="0">
              <a:latin typeface="Times New Roman" panose="02020603050405020304"/>
              <a:cs typeface="Times New Roman" panose="02020603050405020304"/>
            </a:endParaRPr>
          </a:p>
        </p:txBody>
      </p:sp>
      <p:sp>
        <p:nvSpPr>
          <p:cNvPr id="2" name="TextBox 1"/>
          <p:cNvSpPr txBox="1"/>
          <p:nvPr/>
        </p:nvSpPr>
        <p:spPr>
          <a:xfrm>
            <a:off x="2911730" y="243840"/>
            <a:ext cx="4969077"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       REFERENCES</a:t>
            </a:r>
            <a:r>
              <a:rPr lang="en-IN" sz="3600" dirty="0"/>
              <a:t> </a:t>
            </a:r>
          </a:p>
        </p:txBody>
      </p:sp>
      <p:sp>
        <p:nvSpPr>
          <p:cNvPr id="3" name="Footer Placeholder 2"/>
          <p:cNvSpPr>
            <a:spLocks noGrp="1"/>
          </p:cNvSpPr>
          <p:nvPr>
            <p:ph type="ftr" idx="11"/>
          </p:nvPr>
        </p:nvSpPr>
        <p:spPr>
          <a:xfrm>
            <a:off x="3322320" y="6356350"/>
            <a:ext cx="4831080" cy="365125"/>
          </a:xfrm>
        </p:spPr>
        <p:txBody>
          <a:bodyPr/>
          <a:lstStyle/>
          <a:p>
            <a:r>
              <a:rPr lang="en-IN" dirty="0"/>
              <a:t>MET INSTITUTE  OF ENGINEERING,  MULTIFUNCTIONAL ROBOT  CAR</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7754" y="457899"/>
            <a:ext cx="10756491" cy="5256439"/>
          </a:xfrm>
          <a:prstGeom prst="rect">
            <a:avLst/>
          </a:prstGeom>
          <a:noFill/>
        </p:spPr>
        <p:txBody>
          <a:bodyPr wrap="square">
            <a:spAutoFit/>
          </a:bodyPr>
          <a:lstStyle/>
          <a:p>
            <a:pPr marL="12700" marR="231775" algn="just">
              <a:lnSpc>
                <a:spcPct val="143000"/>
              </a:lnSpc>
            </a:pPr>
            <a:r>
              <a:rPr lang="en-IN" sz="1800" dirty="0">
                <a:latin typeface="Times New Roman" panose="02020603050405020304"/>
                <a:cs typeface="Times New Roman" panose="02020603050405020304"/>
              </a:rPr>
              <a:t>[4]. </a:t>
            </a:r>
            <a:r>
              <a:rPr lang="en-IN" sz="1800" spc="-5" dirty="0">
                <a:latin typeface="Times New Roman" panose="02020603050405020304"/>
                <a:cs typeface="Times New Roman" panose="02020603050405020304"/>
              </a:rPr>
              <a:t>Zhao Wang, </a:t>
            </a:r>
            <a:r>
              <a:rPr lang="en-IN" sz="1800" spc="-5" dirty="0" err="1">
                <a:latin typeface="Times New Roman" panose="02020603050405020304"/>
                <a:cs typeface="Times New Roman" panose="02020603050405020304"/>
              </a:rPr>
              <a:t>Eng</a:t>
            </a:r>
            <a:r>
              <a:rPr lang="en-IN" sz="1800" spc="-5" dirty="0">
                <a:latin typeface="Times New Roman" panose="02020603050405020304"/>
                <a:cs typeface="Times New Roman" panose="02020603050405020304"/>
              </a:rPr>
              <a:t> Gee Lim, Weiwei Wang, </a:t>
            </a:r>
            <a:r>
              <a:rPr lang="en-IN" sz="1800" dirty="0">
                <a:latin typeface="Times New Roman" panose="02020603050405020304"/>
                <a:cs typeface="Times New Roman" panose="02020603050405020304"/>
              </a:rPr>
              <a:t>M. </a:t>
            </a:r>
            <a:r>
              <a:rPr lang="en-IN" sz="1800" spc="-5" dirty="0">
                <a:latin typeface="Times New Roman" panose="02020603050405020304"/>
                <a:cs typeface="Times New Roman" panose="02020603050405020304"/>
              </a:rPr>
              <a:t>Leach and Ka Lok Man, "Design </a:t>
            </a:r>
            <a:r>
              <a:rPr lang="en-IN" sz="1800" dirty="0">
                <a:latin typeface="Times New Roman" panose="02020603050405020304"/>
                <a:cs typeface="Times New Roman" panose="02020603050405020304"/>
              </a:rPr>
              <a:t>of </a:t>
            </a:r>
            <a:r>
              <a:rPr lang="en-IN" sz="1800" spc="-5" dirty="0">
                <a:latin typeface="Times New Roman" panose="02020603050405020304"/>
                <a:cs typeface="Times New Roman" panose="02020603050405020304"/>
              </a:rPr>
              <a:t>an </a:t>
            </a:r>
            <a:r>
              <a:rPr lang="en-IN" sz="1800" spc="-5" dirty="0" err="1">
                <a:latin typeface="Times New Roman" panose="02020603050405020304"/>
                <a:cs typeface="Times New Roman" panose="02020603050405020304"/>
              </a:rPr>
              <a:t>arduino</a:t>
            </a:r>
            <a:r>
              <a:rPr lang="en-IN" sz="1800" spc="-5" dirty="0">
                <a:latin typeface="Times New Roman" panose="02020603050405020304"/>
                <a:cs typeface="Times New Roman" panose="02020603050405020304"/>
              </a:rPr>
              <a:t>-based  smart </a:t>
            </a:r>
            <a:r>
              <a:rPr lang="en-IN" sz="1800" dirty="0">
                <a:latin typeface="Times New Roman" panose="02020603050405020304"/>
                <a:cs typeface="Times New Roman" panose="02020603050405020304"/>
              </a:rPr>
              <a:t>car," </a:t>
            </a:r>
            <a:r>
              <a:rPr lang="en-IN" sz="1800" spc="-5" dirty="0">
                <a:latin typeface="Times New Roman" panose="02020603050405020304"/>
                <a:cs typeface="Times New Roman" panose="02020603050405020304"/>
              </a:rPr>
              <a:t>International </a:t>
            </a:r>
            <a:r>
              <a:rPr lang="en-IN" sz="1800" dirty="0">
                <a:latin typeface="Times New Roman" panose="02020603050405020304"/>
                <a:cs typeface="Times New Roman" panose="02020603050405020304"/>
              </a:rPr>
              <a:t>SoC </a:t>
            </a:r>
            <a:r>
              <a:rPr lang="en-IN" sz="1800" spc="-5" dirty="0">
                <a:latin typeface="Times New Roman" panose="02020603050405020304"/>
                <a:cs typeface="Times New Roman" panose="02020603050405020304"/>
              </a:rPr>
              <a:t>Design Conference (ISOCC), </a:t>
            </a:r>
            <a:r>
              <a:rPr lang="en-IN" sz="1800" spc="-5" dirty="0" err="1">
                <a:latin typeface="Times New Roman" panose="02020603050405020304"/>
                <a:cs typeface="Times New Roman" panose="02020603050405020304"/>
              </a:rPr>
              <a:t>Jeju</a:t>
            </a:r>
            <a:r>
              <a:rPr lang="en-IN" sz="1800" spc="-5" dirty="0">
                <a:latin typeface="Times New Roman" panose="02020603050405020304"/>
                <a:cs typeface="Times New Roman" panose="02020603050405020304"/>
              </a:rPr>
              <a:t>, </a:t>
            </a:r>
            <a:r>
              <a:rPr lang="en-IN" sz="1800" dirty="0">
                <a:latin typeface="Times New Roman" panose="02020603050405020304"/>
                <a:cs typeface="Times New Roman" panose="02020603050405020304"/>
              </a:rPr>
              <a:t>pp. </a:t>
            </a:r>
            <a:r>
              <a:rPr lang="en-IN" sz="1800" spc="-5" dirty="0">
                <a:latin typeface="Times New Roman" panose="02020603050405020304"/>
                <a:cs typeface="Times New Roman" panose="02020603050405020304"/>
              </a:rPr>
              <a:t>175-176,</a:t>
            </a:r>
            <a:r>
              <a:rPr lang="en-IN" sz="1800" spc="45" dirty="0">
                <a:latin typeface="Times New Roman" panose="02020603050405020304"/>
                <a:cs typeface="Times New Roman" panose="02020603050405020304"/>
              </a:rPr>
              <a:t> </a:t>
            </a:r>
            <a:r>
              <a:rPr lang="en-IN" sz="1800" dirty="0">
                <a:latin typeface="Times New Roman" panose="02020603050405020304"/>
                <a:cs typeface="Times New Roman" panose="02020603050405020304"/>
              </a:rPr>
              <a:t>2014</a:t>
            </a:r>
          </a:p>
          <a:p>
            <a:pPr marL="12700" marR="228600" algn="just">
              <a:lnSpc>
                <a:spcPct val="145000"/>
              </a:lnSpc>
            </a:pPr>
            <a:r>
              <a:rPr lang="en-IN" sz="1800" dirty="0">
                <a:latin typeface="Times New Roman" panose="02020603050405020304"/>
                <a:cs typeface="Times New Roman" panose="02020603050405020304"/>
              </a:rPr>
              <a:t>[5]. </a:t>
            </a:r>
            <a:r>
              <a:rPr lang="en-IN" sz="1800" spc="-5" dirty="0">
                <a:latin typeface="Times New Roman" panose="02020603050405020304"/>
                <a:cs typeface="Times New Roman" panose="02020603050405020304"/>
              </a:rPr>
              <a:t>N. </a:t>
            </a:r>
            <a:r>
              <a:rPr lang="en-IN" sz="1800" spc="-5" dirty="0" err="1">
                <a:latin typeface="Times New Roman" panose="02020603050405020304"/>
                <a:cs typeface="Times New Roman" panose="02020603050405020304"/>
              </a:rPr>
              <a:t>Firthous</a:t>
            </a:r>
            <a:r>
              <a:rPr lang="en-IN" sz="1800" spc="-5" dirty="0">
                <a:latin typeface="Times New Roman" panose="02020603050405020304"/>
                <a:cs typeface="Times New Roman" panose="02020603050405020304"/>
              </a:rPr>
              <a:t> Begum, </a:t>
            </a:r>
            <a:r>
              <a:rPr lang="en-IN" sz="1800" dirty="0">
                <a:latin typeface="Times New Roman" panose="02020603050405020304"/>
                <a:cs typeface="Times New Roman" panose="02020603050405020304"/>
              </a:rPr>
              <a:t>P. </a:t>
            </a:r>
            <a:r>
              <a:rPr lang="en-IN" sz="1800" spc="-5" dirty="0">
                <a:latin typeface="Times New Roman" panose="02020603050405020304"/>
                <a:cs typeface="Times New Roman" panose="02020603050405020304"/>
              </a:rPr>
              <a:t>Vignesh. Design and Implementation </a:t>
            </a:r>
            <a:r>
              <a:rPr lang="en-IN" sz="1800" dirty="0">
                <a:latin typeface="Times New Roman" panose="02020603050405020304"/>
                <a:cs typeface="Times New Roman" panose="02020603050405020304"/>
              </a:rPr>
              <a:t>of </a:t>
            </a:r>
            <a:r>
              <a:rPr lang="en-IN" sz="1800" spc="-5" dirty="0">
                <a:latin typeface="Times New Roman" panose="02020603050405020304"/>
                <a:cs typeface="Times New Roman" panose="02020603050405020304"/>
              </a:rPr>
              <a:t>Pick and Place </a:t>
            </a:r>
            <a:r>
              <a:rPr lang="en-IN" sz="1800" dirty="0">
                <a:latin typeface="Times New Roman" panose="02020603050405020304"/>
                <a:cs typeface="Times New Roman" panose="02020603050405020304"/>
              </a:rPr>
              <a:t>Robot </a:t>
            </a:r>
            <a:r>
              <a:rPr lang="en-IN" sz="1800" spc="-5" dirty="0">
                <a:latin typeface="Times New Roman" panose="02020603050405020304"/>
                <a:cs typeface="Times New Roman" panose="02020603050405020304"/>
              </a:rPr>
              <a:t>with Wireless  Charging Application, International Journal </a:t>
            </a:r>
            <a:r>
              <a:rPr lang="en-IN" sz="1800" dirty="0">
                <a:latin typeface="Times New Roman" panose="02020603050405020304"/>
                <a:cs typeface="Times New Roman" panose="02020603050405020304"/>
              </a:rPr>
              <a:t>of </a:t>
            </a:r>
            <a:r>
              <a:rPr lang="en-IN" sz="1800" spc="-5" dirty="0">
                <a:latin typeface="Times New Roman" panose="02020603050405020304"/>
                <a:cs typeface="Times New Roman" panose="02020603050405020304"/>
              </a:rPr>
              <a:t>Science and Research (IJSR), ISSN (Online): 2319-7064,  </a:t>
            </a:r>
            <a:r>
              <a:rPr lang="en-IN" sz="1800" dirty="0">
                <a:latin typeface="Times New Roman" panose="02020603050405020304"/>
                <a:cs typeface="Times New Roman" panose="02020603050405020304"/>
              </a:rPr>
              <a:t>2013.</a:t>
            </a:r>
          </a:p>
          <a:p>
            <a:pPr marL="12700" marR="228600" algn="just">
              <a:lnSpc>
                <a:spcPct val="145000"/>
              </a:lnSpc>
            </a:pPr>
            <a:r>
              <a:rPr lang="en-IN" sz="1800" dirty="0">
                <a:latin typeface="Times New Roman" panose="02020603050405020304" pitchFamily="18" charset="0"/>
                <a:cs typeface="Times New Roman" panose="02020603050405020304" pitchFamily="18" charset="0"/>
              </a:rPr>
              <a:t>6] Bhagya </a:t>
            </a:r>
            <a:r>
              <a:rPr lang="en-IN" sz="1800" dirty="0" err="1">
                <a:latin typeface="Times New Roman" panose="02020603050405020304" pitchFamily="18" charset="0"/>
                <a:cs typeface="Times New Roman" panose="02020603050405020304" pitchFamily="18" charset="0"/>
              </a:rPr>
              <a:t>shree</a:t>
            </a:r>
            <a:r>
              <a:rPr lang="en-IN" sz="1800" dirty="0">
                <a:latin typeface="Times New Roman" panose="02020603050405020304" pitchFamily="18" charset="0"/>
                <a:cs typeface="Times New Roman" panose="02020603050405020304" pitchFamily="18" charset="0"/>
              </a:rPr>
              <a:t> S R , Manoj </a:t>
            </a:r>
            <a:r>
              <a:rPr lang="en-IN" sz="1800" dirty="0" err="1">
                <a:latin typeface="Times New Roman" panose="02020603050405020304" pitchFamily="18" charset="0"/>
                <a:cs typeface="Times New Roman" panose="02020603050405020304" pitchFamily="18" charset="0"/>
              </a:rPr>
              <a:t>kollam</a:t>
            </a:r>
            <a:r>
              <a:rPr lang="en-IN" sz="1800" dirty="0">
                <a:latin typeface="Times New Roman" panose="02020603050405020304" pitchFamily="18" charset="0"/>
                <a:cs typeface="Times New Roman" panose="02020603050405020304" pitchFamily="18" charset="0"/>
              </a:rPr>
              <a:t> “Zigbee Wireless Sensor Network For Better Interactive Industrial Automation” , </a:t>
            </a:r>
            <a:r>
              <a:rPr lang="en-IN" sz="1800" dirty="0" err="1">
                <a:latin typeface="Times New Roman" panose="02020603050405020304" pitchFamily="18" charset="0"/>
                <a:cs typeface="Times New Roman" panose="02020603050405020304" pitchFamily="18" charset="0"/>
              </a:rPr>
              <a:t>proc.of</a:t>
            </a:r>
            <a:r>
              <a:rPr lang="en-IN" sz="1800" dirty="0">
                <a:latin typeface="Times New Roman" panose="02020603050405020304" pitchFamily="18" charset="0"/>
                <a:cs typeface="Times New Roman" panose="02020603050405020304" pitchFamily="18" charset="0"/>
              </a:rPr>
              <a:t> IEEE ICoAC2011,pp 304-308,2011.</a:t>
            </a:r>
          </a:p>
          <a:p>
            <a:pPr marL="12700" marR="228600" algn="just">
              <a:lnSpc>
                <a:spcPct val="145000"/>
              </a:lnSpc>
            </a:pPr>
            <a:r>
              <a:rPr lang="en-IN" sz="1800" dirty="0">
                <a:latin typeface="Times New Roman" panose="02020603050405020304" pitchFamily="18" charset="0"/>
                <a:cs typeface="Times New Roman" panose="02020603050405020304" pitchFamily="18" charset="0"/>
              </a:rPr>
              <a:t>7] Ming Chang, Descriptive Geometry and Engineering Graphics 3 ed. Huazhong University of Science and Technology press, 2004</a:t>
            </a:r>
          </a:p>
          <a:p>
            <a:pPr marL="12700" marR="228600" algn="just">
              <a:lnSpc>
                <a:spcPct val="145000"/>
              </a:lnSpc>
            </a:pPr>
            <a:r>
              <a:rPr lang="en-US" sz="1800" dirty="0">
                <a:latin typeface="Times New Roman" panose="02020603050405020304" pitchFamily="18" charset="0"/>
                <a:cs typeface="Times New Roman" panose="02020603050405020304" pitchFamily="18" charset="0"/>
              </a:rPr>
              <a:t>8] </a:t>
            </a:r>
            <a:r>
              <a:rPr lang="en-US" sz="1800" dirty="0" err="1">
                <a:latin typeface="Times New Roman" panose="02020603050405020304" pitchFamily="18" charset="0"/>
                <a:cs typeface="Times New Roman" panose="02020603050405020304" pitchFamily="18" charset="0"/>
              </a:rPr>
              <a:t>Shiquan</a:t>
            </a:r>
            <a:r>
              <a:rPr lang="en-US" sz="1800" dirty="0">
                <a:latin typeface="Times New Roman" panose="02020603050405020304" pitchFamily="18" charset="0"/>
                <a:cs typeface="Times New Roman" panose="02020603050405020304" pitchFamily="18" charset="0"/>
              </a:rPr>
              <a:t> Zhou, Fundamentals for Mechanical Manufacturing Process in Huazhong University of Science and Technology press, 2005 .</a:t>
            </a:r>
          </a:p>
          <a:p>
            <a:pPr marL="12700" marR="228600" algn="just">
              <a:lnSpc>
                <a:spcPct val="145000"/>
              </a:lnSpc>
            </a:pPr>
            <a:r>
              <a:rPr lang="en-US" sz="1800" dirty="0">
                <a:latin typeface="Times New Roman" panose="02020603050405020304" pitchFamily="18" charset="0"/>
                <a:cs typeface="Times New Roman" panose="02020603050405020304" pitchFamily="18" charset="0"/>
              </a:rPr>
              <a:t>9] Jiao Ni, </a:t>
            </a:r>
            <a:r>
              <a:rPr lang="en-US" sz="1800" dirty="0" err="1">
                <a:latin typeface="Times New Roman" panose="02020603050405020304" pitchFamily="18" charset="0"/>
                <a:cs typeface="Times New Roman" panose="02020603050405020304" pitchFamily="18" charset="0"/>
              </a:rPr>
              <a:t>Guoqing</a:t>
            </a:r>
            <a:r>
              <a:rPr lang="en-US" sz="1800" dirty="0">
                <a:latin typeface="Times New Roman" panose="02020603050405020304" pitchFamily="18" charset="0"/>
                <a:cs typeface="Times New Roman" panose="02020603050405020304" pitchFamily="18" charset="0"/>
              </a:rPr>
              <a:t> Li, Qin Qian, Mechanical of </a:t>
            </a:r>
            <a:r>
              <a:rPr lang="en-US" sz="1800" dirty="0" err="1">
                <a:latin typeface="Times New Roman" panose="02020603050405020304" pitchFamily="18" charset="0"/>
                <a:cs typeface="Times New Roman" panose="02020603050405020304" pitchFamily="18" charset="0"/>
              </a:rPr>
              <a:t>Materials,Huazhong</a:t>
            </a:r>
            <a:r>
              <a:rPr lang="en-US" sz="1800" dirty="0">
                <a:latin typeface="Times New Roman" panose="02020603050405020304" pitchFamily="18" charset="0"/>
                <a:cs typeface="Times New Roman" panose="02020603050405020304" pitchFamily="18" charset="0"/>
              </a:rPr>
              <a:t> University of Science and Technology press, 2006 </a:t>
            </a:r>
            <a:endParaRPr lang="en-IN" sz="1800" dirty="0">
              <a:latin typeface="Times New Roman" panose="02020603050405020304" pitchFamily="18" charset="0"/>
              <a:cs typeface="Times New Roman" panose="02020603050405020304" pitchFamily="18" charset="0"/>
            </a:endParaRPr>
          </a:p>
          <a:p>
            <a:pPr marL="12700" marR="228600" algn="just">
              <a:lnSpc>
                <a:spcPct val="145000"/>
              </a:lnSpc>
            </a:pPr>
            <a:endParaRPr lang="en-IN" sz="1800" dirty="0">
              <a:latin typeface="Times New Roman" panose="02020603050405020304"/>
              <a:cs typeface="Times New Roman" panose="02020603050405020304"/>
            </a:endParaRPr>
          </a:p>
        </p:txBody>
      </p:sp>
      <p:sp>
        <p:nvSpPr>
          <p:cNvPr id="2" name="Footer Placeholder 1"/>
          <p:cNvSpPr>
            <a:spLocks noGrp="1"/>
          </p:cNvSpPr>
          <p:nvPr>
            <p:ph type="ftr" idx="11"/>
          </p:nvPr>
        </p:nvSpPr>
        <p:spPr>
          <a:xfrm>
            <a:off x="3048000" y="6356350"/>
            <a:ext cx="5105400" cy="365125"/>
          </a:xfrm>
        </p:spPr>
        <p:txBody>
          <a:bodyPr/>
          <a:lstStyle/>
          <a:p>
            <a:r>
              <a:rPr lang="en-IN" dirty="0"/>
              <a:t>MET INSTITUTE  OF ENGINEERING,  MULTIFUNCTIONAL ARUDINO ROBOT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5C94-BF29-D853-41EE-EED2A87DB820}"/>
              </a:ext>
            </a:extLst>
          </p:cNvPr>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                               OBJECTIVE</a:t>
            </a:r>
            <a:br>
              <a:rPr lang="en-IN" dirty="0"/>
            </a:br>
            <a:endParaRPr lang="en-IN" dirty="0"/>
          </a:p>
        </p:txBody>
      </p:sp>
      <p:sp>
        <p:nvSpPr>
          <p:cNvPr id="3" name="Text Placeholder 2">
            <a:extLst>
              <a:ext uri="{FF2B5EF4-FFF2-40B4-BE49-F238E27FC236}">
                <a16:creationId xmlns:a16="http://schemas.microsoft.com/office/drawing/2014/main" id="{672DB90B-FD58-7E9B-C644-3657816FBF94}"/>
              </a:ext>
            </a:extLst>
          </p:cNvPr>
          <p:cNvSpPr>
            <a:spLocks noGrp="1"/>
          </p:cNvSpPr>
          <p:nvPr>
            <p:ph type="body" idx="1"/>
          </p:nvPr>
        </p:nvSpPr>
        <p:spPr>
          <a:xfrm>
            <a:off x="838200" y="1393006"/>
            <a:ext cx="10515600" cy="4351338"/>
          </a:xfrm>
        </p:spPr>
        <p:txBody>
          <a:bodyPr>
            <a:normAutofit/>
          </a:bodyPr>
          <a:lstStyle/>
          <a:p>
            <a:pPr marL="628650" indent="-514350" algn="l" fontAlgn="base">
              <a:buFont typeface="+mj-lt"/>
              <a:buAutoNum type="arabicPeriod"/>
            </a:pPr>
            <a:r>
              <a:rPr lang="en-US" sz="1800" i="0" dirty="0">
                <a:solidFill>
                  <a:schemeClr val="tx1"/>
                </a:solidFill>
                <a:effectLst/>
                <a:latin typeface="Times New Roman" panose="02020603050405020304" pitchFamily="18" charset="0"/>
                <a:cs typeface="Times New Roman" panose="02020603050405020304" pitchFamily="18" charset="0"/>
              </a:rPr>
              <a:t> Navigate safely by avoiding obstacles comes ahead.</a:t>
            </a:r>
          </a:p>
          <a:p>
            <a:pPr marL="628650" indent="-514350" algn="l" fontAlgn="base">
              <a:buFont typeface="+mj-lt"/>
              <a:buAutoNum type="arabicPeriod"/>
            </a:pPr>
            <a:r>
              <a:rPr lang="en-US" sz="1800" i="0" dirty="0">
                <a:solidFill>
                  <a:schemeClr val="tx1"/>
                </a:solidFill>
                <a:effectLst/>
                <a:latin typeface="Times New Roman" panose="02020603050405020304" pitchFamily="18" charset="0"/>
                <a:cs typeface="Times New Roman" panose="02020603050405020304" pitchFamily="18" charset="0"/>
              </a:rPr>
              <a:t>Detecting the exact path by checking the sensor readings in different angles.</a:t>
            </a:r>
          </a:p>
          <a:p>
            <a:pPr marL="628650" indent="-514350" algn="l" fontAlgn="base">
              <a:buFont typeface="+mj-lt"/>
              <a:buAutoNum type="arabicPeriod"/>
            </a:pPr>
            <a:r>
              <a:rPr lang="en-US" sz="1800" i="0" dirty="0">
                <a:solidFill>
                  <a:schemeClr val="tx1"/>
                </a:solidFill>
                <a:effectLst/>
                <a:latin typeface="Times New Roman" panose="02020603050405020304" pitchFamily="18" charset="0"/>
                <a:cs typeface="Times New Roman" panose="02020603050405020304" pitchFamily="18" charset="0"/>
              </a:rPr>
              <a:t>Send status of the robot movement (using Bluetooth module) to the nearby android phone when the robot is in automatic mode.</a:t>
            </a:r>
          </a:p>
          <a:p>
            <a:pPr marL="628650" indent="-514350" algn="l" fontAlgn="base">
              <a:buFont typeface="+mj-lt"/>
              <a:buAutoNum type="arabicPeriod"/>
            </a:pPr>
            <a:r>
              <a:rPr lang="en-US" sz="1800" i="0" dirty="0">
                <a:solidFill>
                  <a:schemeClr val="tx1"/>
                </a:solidFill>
                <a:effectLst/>
                <a:latin typeface="Times New Roman" panose="02020603050405020304" pitchFamily="18" charset="0"/>
                <a:cs typeface="Times New Roman" panose="02020603050405020304" pitchFamily="18" charset="0"/>
              </a:rPr>
              <a:t>Navigate in manual mode by receiving signals from the phone.</a:t>
            </a:r>
          </a:p>
          <a:p>
            <a:pPr>
              <a:buAutoNum type="arabicPeriod" startAt="5"/>
            </a:pPr>
            <a:r>
              <a:rPr lang="en-IN" sz="1800" i="0" dirty="0">
                <a:solidFill>
                  <a:schemeClr val="tx1"/>
                </a:solidFill>
                <a:effectLst/>
                <a:latin typeface="Times New Roman" panose="02020603050405020304" pitchFamily="18" charset="0"/>
                <a:cs typeface="Times New Roman" panose="02020603050405020304" pitchFamily="18" charset="0"/>
              </a:rPr>
              <a:t>  Advanced Driver Assist System (ADAS).</a:t>
            </a:r>
          </a:p>
        </p:txBody>
      </p:sp>
      <p:sp>
        <p:nvSpPr>
          <p:cNvPr id="4" name="Footer Placeholder 3">
            <a:extLst>
              <a:ext uri="{FF2B5EF4-FFF2-40B4-BE49-F238E27FC236}">
                <a16:creationId xmlns:a16="http://schemas.microsoft.com/office/drawing/2014/main" id="{44814903-F4D8-684A-8B60-038E8953A8FA}"/>
              </a:ext>
            </a:extLst>
          </p:cNvPr>
          <p:cNvSpPr>
            <a:spLocks noGrp="1"/>
          </p:cNvSpPr>
          <p:nvPr>
            <p:ph type="ftr" idx="11"/>
          </p:nvPr>
        </p:nvSpPr>
        <p:spPr>
          <a:xfrm>
            <a:off x="2844800" y="6356350"/>
            <a:ext cx="5308600" cy="365125"/>
          </a:xfrm>
        </p:spPr>
        <p:txBody>
          <a:bodyPr/>
          <a:lstStyle/>
          <a:p>
            <a:r>
              <a:rPr lang="en-IN" dirty="0"/>
              <a:t>MET INSTITUTE  OF ENGINEERING,  MULTIFUNCTIONAL ROBOT CAR</a:t>
            </a:r>
          </a:p>
        </p:txBody>
      </p:sp>
      <p:sp>
        <p:nvSpPr>
          <p:cNvPr id="5" name="Slide Number Placeholder 4">
            <a:extLst>
              <a:ext uri="{FF2B5EF4-FFF2-40B4-BE49-F238E27FC236}">
                <a16:creationId xmlns:a16="http://schemas.microsoft.com/office/drawing/2014/main" id="{465CE20B-BCB2-2C08-A401-5262720A39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443338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title"/>
          </p:nvPr>
        </p:nvSpPr>
        <p:spPr>
          <a:xfrm>
            <a:off x="838200" y="335629"/>
            <a:ext cx="10515600" cy="10900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r>
              <a:rPr lang="en-IN" sz="2800" b="1"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LITERATURE SURVEY</a:t>
            </a:r>
            <a:endParaRPr sz="3600" dirty="0"/>
          </a:p>
        </p:txBody>
      </p:sp>
      <p:graphicFrame>
        <p:nvGraphicFramePr>
          <p:cNvPr id="125" name="Google Shape;125;p6"/>
          <p:cNvGraphicFramePr/>
          <p:nvPr/>
        </p:nvGraphicFramePr>
        <p:xfrm>
          <a:off x="838199" y="1825624"/>
          <a:ext cx="10626250" cy="3518040"/>
        </p:xfrm>
        <a:graphic>
          <a:graphicData uri="http://schemas.openxmlformats.org/drawingml/2006/table">
            <a:tbl>
              <a:tblPr firstRow="1" bandRow="1">
                <a:noFill/>
                <a:tableStyleId>{645A7750-ACAC-4DA3-A18C-57BFAE06144F}</a:tableStyleId>
              </a:tblPr>
              <a:tblGrid>
                <a:gridCol w="2125250">
                  <a:extLst>
                    <a:ext uri="{9D8B030D-6E8A-4147-A177-3AD203B41FA5}">
                      <a16:colId xmlns:a16="http://schemas.microsoft.com/office/drawing/2014/main" val="20000"/>
                    </a:ext>
                  </a:extLst>
                </a:gridCol>
                <a:gridCol w="1785550">
                  <a:extLst>
                    <a:ext uri="{9D8B030D-6E8A-4147-A177-3AD203B41FA5}">
                      <a16:colId xmlns:a16="http://schemas.microsoft.com/office/drawing/2014/main" val="20001"/>
                    </a:ext>
                  </a:extLst>
                </a:gridCol>
                <a:gridCol w="2464950">
                  <a:extLst>
                    <a:ext uri="{9D8B030D-6E8A-4147-A177-3AD203B41FA5}">
                      <a16:colId xmlns:a16="http://schemas.microsoft.com/office/drawing/2014/main" val="20002"/>
                    </a:ext>
                  </a:extLst>
                </a:gridCol>
                <a:gridCol w="2125250">
                  <a:extLst>
                    <a:ext uri="{9D8B030D-6E8A-4147-A177-3AD203B41FA5}">
                      <a16:colId xmlns:a16="http://schemas.microsoft.com/office/drawing/2014/main" val="20003"/>
                    </a:ext>
                  </a:extLst>
                </a:gridCol>
                <a:gridCol w="2125250">
                  <a:extLst>
                    <a:ext uri="{9D8B030D-6E8A-4147-A177-3AD203B41FA5}">
                      <a16:colId xmlns:a16="http://schemas.microsoft.com/office/drawing/2014/main" val="20004"/>
                    </a:ext>
                  </a:extLst>
                </a:gridCol>
              </a:tblGrid>
              <a:tr h="416125">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Author Name</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Publication Year</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Project Name</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Advantages</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Disadvantages </a:t>
                      </a:r>
                      <a:endParaRPr>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2877950">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1)D. Vijendra Babu 2)D. C. Jenniffer</a:t>
                      </a:r>
                      <a:endParaRPr sz="18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 R. Karthikeyan</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28 September 2020</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Line follower robot &amp; obstacle detection using PID controller[1]</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457200" marR="0" lvl="0" indent="-342900" algn="l" rtl="0">
                        <a:spcBef>
                          <a:spcPts val="0"/>
                        </a:spcBef>
                        <a:spcAft>
                          <a:spcPts val="0"/>
                        </a:spcAft>
                        <a:buSzPts val="1800"/>
                        <a:buChar char="●"/>
                      </a:pPr>
                      <a:r>
                        <a:rPr lang="en-US" sz="1800">
                          <a:latin typeface="Times New Roman" panose="02020603050405020304" pitchFamily="18" charset="0"/>
                          <a:cs typeface="Times New Roman" panose="02020603050405020304" pitchFamily="18" charset="0"/>
                        </a:rPr>
                        <a:t>Can detect Obstacle and takes turns on its own</a:t>
                      </a:r>
                      <a:endParaRPr sz="180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SzPts val="1800"/>
                        <a:buChar char="●"/>
                      </a:pPr>
                      <a:r>
                        <a:rPr lang="en-US" sz="1800">
                          <a:latin typeface="Times New Roman" panose="02020603050405020304" pitchFamily="18" charset="0"/>
                          <a:cs typeface="Times New Roman" panose="02020603050405020304" pitchFamily="18" charset="0"/>
                        </a:rPr>
                        <a:t>Follows a predefined line</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457200" marR="0" lvl="0" indent="-342900" algn="l" rtl="0">
                        <a:spcBef>
                          <a:spcPts val="0"/>
                        </a:spcBef>
                        <a:spcAft>
                          <a:spcPts val="0"/>
                        </a:spcAft>
                        <a:buSzPts val="1800"/>
                        <a:buChar char="●"/>
                      </a:pPr>
                      <a:r>
                        <a:rPr lang="en-US" sz="1800" dirty="0">
                          <a:latin typeface="Times New Roman" panose="02020603050405020304" pitchFamily="18" charset="0"/>
                          <a:cs typeface="Times New Roman" panose="02020603050405020304" pitchFamily="18" charset="0"/>
                        </a:rPr>
                        <a:t>Robot moves on its own, Have no way to  control  its direction manually.</a:t>
                      </a:r>
                      <a:endParaRPr sz="1800"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idx="11"/>
          </p:nvPr>
        </p:nvSpPr>
        <p:spPr>
          <a:xfrm>
            <a:off x="3048000" y="6356350"/>
            <a:ext cx="5105400" cy="365125"/>
          </a:xfrm>
        </p:spPr>
        <p:txBody>
          <a:bodyPr/>
          <a:lstStyle/>
          <a:p>
            <a:r>
              <a:rPr lang="en-IN" dirty="0"/>
              <a:t>MET INSTITUTE  OF ENGINEERING,  MULTIFUNCTIONAL ROBOT  CAR</a:t>
            </a:r>
          </a:p>
          <a:p>
            <a:endParaRPr lang="en-IN"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graphicFrame>
        <p:nvGraphicFramePr>
          <p:cNvPr id="131" name="Google Shape;131;p7"/>
          <p:cNvGraphicFramePr/>
          <p:nvPr/>
        </p:nvGraphicFramePr>
        <p:xfrm>
          <a:off x="838199" y="1825624"/>
          <a:ext cx="10626250" cy="3518040"/>
        </p:xfrm>
        <a:graphic>
          <a:graphicData uri="http://schemas.openxmlformats.org/drawingml/2006/table">
            <a:tbl>
              <a:tblPr firstRow="1" bandRow="1">
                <a:noFill/>
                <a:tableStyleId>{645A7750-ACAC-4DA3-A18C-57BFAE06144F}</a:tableStyleId>
              </a:tblPr>
              <a:tblGrid>
                <a:gridCol w="2125250">
                  <a:extLst>
                    <a:ext uri="{9D8B030D-6E8A-4147-A177-3AD203B41FA5}">
                      <a16:colId xmlns:a16="http://schemas.microsoft.com/office/drawing/2014/main" val="20000"/>
                    </a:ext>
                  </a:extLst>
                </a:gridCol>
                <a:gridCol w="1785550">
                  <a:extLst>
                    <a:ext uri="{9D8B030D-6E8A-4147-A177-3AD203B41FA5}">
                      <a16:colId xmlns:a16="http://schemas.microsoft.com/office/drawing/2014/main" val="20001"/>
                    </a:ext>
                  </a:extLst>
                </a:gridCol>
                <a:gridCol w="2464950">
                  <a:extLst>
                    <a:ext uri="{9D8B030D-6E8A-4147-A177-3AD203B41FA5}">
                      <a16:colId xmlns:a16="http://schemas.microsoft.com/office/drawing/2014/main" val="20002"/>
                    </a:ext>
                  </a:extLst>
                </a:gridCol>
                <a:gridCol w="2125250">
                  <a:extLst>
                    <a:ext uri="{9D8B030D-6E8A-4147-A177-3AD203B41FA5}">
                      <a16:colId xmlns:a16="http://schemas.microsoft.com/office/drawing/2014/main" val="20003"/>
                    </a:ext>
                  </a:extLst>
                </a:gridCol>
                <a:gridCol w="2125250">
                  <a:extLst>
                    <a:ext uri="{9D8B030D-6E8A-4147-A177-3AD203B41FA5}">
                      <a16:colId xmlns:a16="http://schemas.microsoft.com/office/drawing/2014/main" val="20004"/>
                    </a:ext>
                  </a:extLst>
                </a:gridCol>
              </a:tblGrid>
              <a:tr h="416125">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Author Name</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Publication Year</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Project Name</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Advantages</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Disadvantages </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2877950">
                <a:tc>
                  <a:txBody>
                    <a:bodyPr/>
                    <a:lstStyle/>
                    <a:p>
                      <a:pPr marL="0" marR="0" lvl="0" indent="0" algn="l" rtl="0">
                        <a:spcBef>
                          <a:spcPts val="0"/>
                        </a:spcBef>
                        <a:spcAft>
                          <a:spcPts val="0"/>
                        </a:spcAft>
                        <a:buNone/>
                      </a:pPr>
                      <a:r>
                        <a:rPr lang="en-US" sz="1800" b="0" i="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1)Tajim Md. Niamat Ullah Akhund</a:t>
                      </a:r>
                      <a:endParaRPr sz="1800" b="0" i="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0" marR="0" lvl="0" indent="0" algn="l" rtl="0">
                        <a:spcBef>
                          <a:spcPts val="0"/>
                        </a:spcBef>
                        <a:spcAft>
                          <a:spcPts val="0"/>
                        </a:spcAft>
                        <a:buNone/>
                      </a:pPr>
                      <a:r>
                        <a:rPr lang="en-US" sz="1800" b="0" i="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2) Nishat Tasnim Newaz</a:t>
                      </a:r>
                      <a:endParaRPr sz="1800" b="0" i="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0" marR="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September 2020</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IoT Waiter Bot: A Low Cost IoT based Multi Functioned Robot for Restaurants </a:t>
                      </a: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457200" marR="0" lvl="0" indent="-342900" algn="l" rtl="0">
                        <a:spcBef>
                          <a:spcPts val="0"/>
                        </a:spcBef>
                        <a:spcAft>
                          <a:spcPts val="0"/>
                        </a:spcAft>
                        <a:buSzPts val="1800"/>
                        <a:buChar char="●"/>
                      </a:pPr>
                      <a:r>
                        <a:rPr lang="en-US" sz="1800">
                          <a:latin typeface="Times New Roman" panose="02020603050405020304" pitchFamily="18" charset="0"/>
                          <a:cs typeface="Times New Roman" panose="02020603050405020304" pitchFamily="18" charset="0"/>
                        </a:rPr>
                        <a:t>Detects Obstacle On it’s own and waits for obstacle to clear down</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457200" marR="0" lvl="0" indent="-342900" algn="l" rtl="0">
                        <a:spcBef>
                          <a:spcPts val="0"/>
                        </a:spcBef>
                        <a:spcAft>
                          <a:spcPts val="0"/>
                        </a:spcAft>
                        <a:buSzPts val="1800"/>
                        <a:buChar char="●"/>
                      </a:pPr>
                      <a:r>
                        <a:rPr lang="en-US" sz="1800" dirty="0">
                          <a:latin typeface="Times New Roman" panose="02020603050405020304" pitchFamily="18" charset="0"/>
                          <a:cs typeface="Times New Roman" panose="02020603050405020304" pitchFamily="18" charset="0"/>
                        </a:rPr>
                        <a:t>Robot has to wait until the obstacle clears the predefined path.</a:t>
                      </a:r>
                      <a:endParaRPr sz="1800" dirty="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SzPts val="1800"/>
                        <a:buChar char="●"/>
                      </a:pPr>
                      <a:r>
                        <a:rPr lang="en-US" sz="1800" dirty="0">
                          <a:latin typeface="Times New Roman" panose="02020603050405020304" pitchFamily="18" charset="0"/>
                          <a:cs typeface="Times New Roman" panose="02020603050405020304" pitchFamily="18" charset="0"/>
                        </a:rPr>
                        <a:t>Only follows predefined path which is black line.</a:t>
                      </a:r>
                      <a:endParaRPr sz="1800"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idx="11"/>
          </p:nvPr>
        </p:nvSpPr>
        <p:spPr>
          <a:xfrm>
            <a:off x="2966720" y="6356350"/>
            <a:ext cx="5186680" cy="365125"/>
          </a:xfrm>
        </p:spPr>
        <p:txBody>
          <a:bodyPr/>
          <a:lstStyle/>
          <a:p>
            <a:r>
              <a:rPr lang="en-IN" dirty="0"/>
              <a:t>MET INSTITUTE  OF ENGINEERING,  MULTIFUNCTIONAL ROBOT  CAR</a:t>
            </a:r>
          </a:p>
          <a:p>
            <a:endParaRPr lang="en-IN"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aphicFrame>
        <p:nvGraphicFramePr>
          <p:cNvPr id="138" name="Google Shape;138;p8"/>
          <p:cNvGraphicFramePr/>
          <p:nvPr/>
        </p:nvGraphicFramePr>
        <p:xfrm>
          <a:off x="838199" y="1825624"/>
          <a:ext cx="10626250" cy="3518040"/>
        </p:xfrm>
        <a:graphic>
          <a:graphicData uri="http://schemas.openxmlformats.org/drawingml/2006/table">
            <a:tbl>
              <a:tblPr firstRow="1" bandRow="1">
                <a:noFill/>
                <a:tableStyleId>{645A7750-ACAC-4DA3-A18C-57BFAE06144F}</a:tableStyleId>
              </a:tblPr>
              <a:tblGrid>
                <a:gridCol w="2125250">
                  <a:extLst>
                    <a:ext uri="{9D8B030D-6E8A-4147-A177-3AD203B41FA5}">
                      <a16:colId xmlns:a16="http://schemas.microsoft.com/office/drawing/2014/main" val="20000"/>
                    </a:ext>
                  </a:extLst>
                </a:gridCol>
                <a:gridCol w="1785550">
                  <a:extLst>
                    <a:ext uri="{9D8B030D-6E8A-4147-A177-3AD203B41FA5}">
                      <a16:colId xmlns:a16="http://schemas.microsoft.com/office/drawing/2014/main" val="20001"/>
                    </a:ext>
                  </a:extLst>
                </a:gridCol>
                <a:gridCol w="2464950">
                  <a:extLst>
                    <a:ext uri="{9D8B030D-6E8A-4147-A177-3AD203B41FA5}">
                      <a16:colId xmlns:a16="http://schemas.microsoft.com/office/drawing/2014/main" val="20002"/>
                    </a:ext>
                  </a:extLst>
                </a:gridCol>
                <a:gridCol w="2125250">
                  <a:extLst>
                    <a:ext uri="{9D8B030D-6E8A-4147-A177-3AD203B41FA5}">
                      <a16:colId xmlns:a16="http://schemas.microsoft.com/office/drawing/2014/main" val="20003"/>
                    </a:ext>
                  </a:extLst>
                </a:gridCol>
                <a:gridCol w="2125250">
                  <a:extLst>
                    <a:ext uri="{9D8B030D-6E8A-4147-A177-3AD203B41FA5}">
                      <a16:colId xmlns:a16="http://schemas.microsoft.com/office/drawing/2014/main" val="20004"/>
                    </a:ext>
                  </a:extLst>
                </a:gridCol>
              </a:tblGrid>
              <a:tr h="416125">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Author Name</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Publication Year</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Project Name</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Advantages</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Disadvantages </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2877950">
                <a:tc>
                  <a:txBody>
                    <a:bodyPr/>
                    <a:lstStyle/>
                    <a:p>
                      <a:pPr marL="342900" marR="0" lvl="0" indent="-342900" algn="l" rtl="0">
                        <a:spcBef>
                          <a:spcPts val="0"/>
                        </a:spcBef>
                        <a:spcAft>
                          <a:spcPts val="0"/>
                        </a:spcAft>
                        <a:buClr>
                          <a:schemeClr val="dk1"/>
                        </a:buClr>
                        <a:buSzPts val="1800"/>
                        <a:buFont typeface="Calibri" panose="020F0502020204030204"/>
                        <a:buAutoNum type="arabicParenR"/>
                      </a:pPr>
                      <a:r>
                        <a:rPr lang="en-US" sz="1800" b="0" i="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Sushama Gavarskar</a:t>
                      </a:r>
                      <a:endParaRPr sz="1800" b="0" i="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342900" marR="0" lvl="0" indent="-342900" algn="l" rtl="0">
                        <a:spcBef>
                          <a:spcPts val="0"/>
                        </a:spcBef>
                        <a:spcAft>
                          <a:spcPts val="0"/>
                        </a:spcAft>
                        <a:buClr>
                          <a:schemeClr val="dk1"/>
                        </a:buClr>
                        <a:buSzPts val="1800"/>
                        <a:buFont typeface="Calibri" panose="020F0502020204030204"/>
                        <a:buAutoNum type="arabicParenR"/>
                      </a:pPr>
                      <a:r>
                        <a:rPr lang="en-US" sz="1800" b="0" i="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Jagruti Chaudhari</a:t>
                      </a:r>
                      <a:endParaRPr>
                        <a:latin typeface="Times New Roman" panose="02020603050405020304" pitchFamily="18" charset="0"/>
                        <a:cs typeface="Times New Roman" panose="02020603050405020304" pitchFamily="18" charset="0"/>
                      </a:endParaRPr>
                    </a:p>
                    <a:p>
                      <a:pPr marL="342900" marR="0" lvl="0" indent="-228600" algn="l" rtl="0">
                        <a:spcBef>
                          <a:spcPts val="0"/>
                        </a:spcBef>
                        <a:spcAft>
                          <a:spcPts val="0"/>
                        </a:spcAft>
                        <a:buClr>
                          <a:schemeClr val="dk1"/>
                        </a:buClr>
                        <a:buSzPts val="1800"/>
                        <a:buFont typeface="Calibri" panose="020F0502020204030204"/>
                        <a:buNone/>
                      </a:pP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panose="020F0502020204030204"/>
                        <a:buNone/>
                      </a:pPr>
                      <a:r>
                        <a:rPr lang="en-US" sz="1800" b="0" i="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September 2019</a:t>
                      </a:r>
                      <a:endParaRPr>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panose="020F0502020204030204"/>
                        <a:buNone/>
                      </a:pPr>
                      <a:r>
                        <a:rPr lang="en-US" sz="1800" b="0" i="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Line Following Robot Using Arduino for Hospitals</a:t>
                      </a:r>
                      <a:endParaRPr>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457200" marR="0" lvl="0" indent="-342900" algn="l" rtl="0">
                        <a:spcBef>
                          <a:spcPts val="0"/>
                        </a:spcBef>
                        <a:spcAft>
                          <a:spcPts val="0"/>
                        </a:spcAft>
                        <a:buSzPts val="1800"/>
                        <a:buChar char="●"/>
                      </a:pPr>
                      <a:r>
                        <a:rPr lang="en-US" sz="1800">
                          <a:latin typeface="Times New Roman" panose="02020603050405020304" pitchFamily="18" charset="0"/>
                          <a:cs typeface="Times New Roman" panose="02020603050405020304" pitchFamily="18" charset="0"/>
                        </a:rPr>
                        <a:t>Reduces Human Work of transportation.</a:t>
                      </a:r>
                      <a:endParaRPr sz="1800">
                        <a:latin typeface="Times New Roman" panose="02020603050405020304" pitchFamily="18" charset="0"/>
                        <a:cs typeface="Times New Roman" panose="02020603050405020304" pitchFamily="18" charset="0"/>
                      </a:endParaRPr>
                    </a:p>
                    <a:p>
                      <a:pPr marL="457200" marR="0" lvl="0" indent="0" algn="l" rtl="0">
                        <a:spcBef>
                          <a:spcPts val="0"/>
                        </a:spcBef>
                        <a:spcAft>
                          <a:spcPts val="0"/>
                        </a:spcAft>
                        <a:buNone/>
                      </a:pP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457200" marR="0" lvl="0" indent="-342900" algn="l" rtl="0">
                        <a:spcBef>
                          <a:spcPts val="0"/>
                        </a:spcBef>
                        <a:spcAft>
                          <a:spcPts val="0"/>
                        </a:spcAft>
                        <a:buSzPts val="1800"/>
                        <a:buChar char="●"/>
                      </a:pPr>
                      <a:r>
                        <a:rPr lang="en-US" sz="1800" dirty="0">
                          <a:latin typeface="Times New Roman" panose="02020603050405020304" pitchFamily="18" charset="0"/>
                          <a:cs typeface="Times New Roman" panose="02020603050405020304" pitchFamily="18" charset="0"/>
                        </a:rPr>
                        <a:t>This Robot can’t be use in low light conditions</a:t>
                      </a:r>
                      <a:endParaRPr sz="1800" dirty="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SzPts val="1800"/>
                        <a:buChar char="●"/>
                      </a:pPr>
                      <a:r>
                        <a:rPr lang="en-US" sz="1800" dirty="0">
                          <a:latin typeface="Times New Roman" panose="02020603050405020304" pitchFamily="18" charset="0"/>
                          <a:cs typeface="Times New Roman" panose="02020603050405020304" pitchFamily="18" charset="0"/>
                        </a:rPr>
                        <a:t>The  Robot requires smooth surface to follow path</a:t>
                      </a:r>
                      <a:endParaRPr sz="1800"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idx="11"/>
          </p:nvPr>
        </p:nvSpPr>
        <p:spPr>
          <a:xfrm>
            <a:off x="3190240" y="6356350"/>
            <a:ext cx="4963160" cy="365125"/>
          </a:xfrm>
        </p:spPr>
        <p:txBody>
          <a:bodyPr/>
          <a:lstStyle/>
          <a:p>
            <a:r>
              <a:rPr lang="en-IN" dirty="0"/>
              <a:t>MET INSTITUTE  OF ENGINEERING,  MULTIFUNCTIONAL ROBOT  CAR</a:t>
            </a:r>
          </a:p>
          <a:p>
            <a:endParaRPr lang="en-IN"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aphicFrame>
        <p:nvGraphicFramePr>
          <p:cNvPr id="145" name="Google Shape;145;p9"/>
          <p:cNvGraphicFramePr/>
          <p:nvPr/>
        </p:nvGraphicFramePr>
        <p:xfrm>
          <a:off x="838199" y="1825624"/>
          <a:ext cx="10626250" cy="3518040"/>
        </p:xfrm>
        <a:graphic>
          <a:graphicData uri="http://schemas.openxmlformats.org/drawingml/2006/table">
            <a:tbl>
              <a:tblPr firstRow="1" bandRow="1">
                <a:noFill/>
                <a:tableStyleId>{645A7750-ACAC-4DA3-A18C-57BFAE06144F}</a:tableStyleId>
              </a:tblPr>
              <a:tblGrid>
                <a:gridCol w="2125250">
                  <a:extLst>
                    <a:ext uri="{9D8B030D-6E8A-4147-A177-3AD203B41FA5}">
                      <a16:colId xmlns:a16="http://schemas.microsoft.com/office/drawing/2014/main" val="20000"/>
                    </a:ext>
                  </a:extLst>
                </a:gridCol>
                <a:gridCol w="1785550">
                  <a:extLst>
                    <a:ext uri="{9D8B030D-6E8A-4147-A177-3AD203B41FA5}">
                      <a16:colId xmlns:a16="http://schemas.microsoft.com/office/drawing/2014/main" val="20001"/>
                    </a:ext>
                  </a:extLst>
                </a:gridCol>
                <a:gridCol w="2464950">
                  <a:extLst>
                    <a:ext uri="{9D8B030D-6E8A-4147-A177-3AD203B41FA5}">
                      <a16:colId xmlns:a16="http://schemas.microsoft.com/office/drawing/2014/main" val="20002"/>
                    </a:ext>
                  </a:extLst>
                </a:gridCol>
                <a:gridCol w="2125250">
                  <a:extLst>
                    <a:ext uri="{9D8B030D-6E8A-4147-A177-3AD203B41FA5}">
                      <a16:colId xmlns:a16="http://schemas.microsoft.com/office/drawing/2014/main" val="20003"/>
                    </a:ext>
                  </a:extLst>
                </a:gridCol>
                <a:gridCol w="2125250">
                  <a:extLst>
                    <a:ext uri="{9D8B030D-6E8A-4147-A177-3AD203B41FA5}">
                      <a16:colId xmlns:a16="http://schemas.microsoft.com/office/drawing/2014/main" val="20004"/>
                    </a:ext>
                  </a:extLst>
                </a:gridCol>
              </a:tblGrid>
              <a:tr h="416125">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Author Name</a:t>
                      </a:r>
                      <a:endParaRPr>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dirty="0">
                          <a:latin typeface="Times New Roman" panose="02020603050405020304" pitchFamily="18" charset="0"/>
                          <a:cs typeface="Times New Roman" panose="02020603050405020304" pitchFamily="18" charset="0"/>
                        </a:rPr>
                        <a:t>Publication Year</a:t>
                      </a: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Project Name</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Advantages</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Disadvantages </a:t>
                      </a:r>
                      <a:endParaRPr sz="180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0"/>
                  </a:ext>
                </a:extLst>
              </a:tr>
              <a:tr h="2877950">
                <a:tc>
                  <a:txBody>
                    <a:bodyPr/>
                    <a:lstStyle/>
                    <a:p>
                      <a:pPr marL="0" lvl="0" indent="0" algn="l" rtl="0">
                        <a:spcBef>
                          <a:spcPts val="0"/>
                        </a:spcBef>
                        <a:spcAft>
                          <a:spcPts val="0"/>
                        </a:spcAft>
                        <a:buClr>
                          <a:schemeClr val="dk1"/>
                        </a:buClr>
                        <a:buFont typeface="Arial" panose="020B0604020202020204"/>
                        <a:buNone/>
                      </a:pPr>
                      <a:r>
                        <a:rPr lang="en-US" sz="1800" dirty="0">
                          <a:latin typeface="Times New Roman" panose="02020603050405020304" pitchFamily="18" charset="0"/>
                          <a:cs typeface="Times New Roman" panose="02020603050405020304" pitchFamily="18" charset="0"/>
                        </a:rPr>
                        <a:t>Richard T. </a:t>
                      </a:r>
                      <a:r>
                        <a:rPr lang="en-US" sz="1800" dirty="0" err="1">
                          <a:latin typeface="Times New Roman" panose="02020603050405020304" pitchFamily="18" charset="0"/>
                          <a:cs typeface="Times New Roman" panose="02020603050405020304" pitchFamily="18" charset="0"/>
                        </a:rPr>
                        <a:t>Vannoy</a:t>
                      </a:r>
                      <a:endParaRPr sz="1800" dirty="0">
                        <a:latin typeface="Times New Roman" panose="02020603050405020304" pitchFamily="18" charset="0"/>
                        <a:cs typeface="Times New Roman" panose="02020603050405020304" pitchFamily="18" charset="0"/>
                      </a:endParaRPr>
                    </a:p>
                    <a:p>
                      <a:pPr marL="342900" marR="0" lvl="0" indent="-228600" algn="l" rtl="0">
                        <a:spcBef>
                          <a:spcPts val="0"/>
                        </a:spcBef>
                        <a:spcAft>
                          <a:spcPts val="0"/>
                        </a:spcAft>
                        <a:buClr>
                          <a:schemeClr val="dk1"/>
                        </a:buClr>
                        <a:buSzPts val="1800"/>
                        <a:buFont typeface="Calibri" panose="020F0502020204030204"/>
                        <a:buNone/>
                      </a:pPr>
                      <a:endParaRPr sz="18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December 2007</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sz="1800">
                          <a:latin typeface="Times New Roman" panose="02020603050405020304" pitchFamily="18" charset="0"/>
                          <a:cs typeface="Times New Roman" panose="02020603050405020304" pitchFamily="18" charset="0"/>
                        </a:rPr>
                        <a:t>Building a Line Following Robot</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457200" marR="0" lvl="0" indent="-342900" algn="l" rtl="0">
                        <a:spcBef>
                          <a:spcPts val="0"/>
                        </a:spcBef>
                        <a:spcAft>
                          <a:spcPts val="0"/>
                        </a:spcAft>
                        <a:buSzPts val="1800"/>
                        <a:buChar char="●"/>
                      </a:pPr>
                      <a:r>
                        <a:rPr lang="en-US" sz="1800">
                          <a:latin typeface="Times New Roman" panose="02020603050405020304" pitchFamily="18" charset="0"/>
                          <a:cs typeface="Times New Roman" panose="02020603050405020304" pitchFamily="18" charset="0"/>
                        </a:rPr>
                        <a:t>Robot follow a predefined black line to reach it’s destination.</a:t>
                      </a:r>
                      <a:endParaRPr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457200" marR="0" lvl="0" indent="-342900" algn="l" rtl="0">
                        <a:spcBef>
                          <a:spcPts val="0"/>
                        </a:spcBef>
                        <a:spcAft>
                          <a:spcPts val="0"/>
                        </a:spcAft>
                        <a:buSzPts val="1800"/>
                        <a:buChar char="●"/>
                      </a:pPr>
                      <a:r>
                        <a:rPr lang="en-US" sz="1800" dirty="0">
                          <a:latin typeface="Times New Roman" panose="02020603050405020304" pitchFamily="18" charset="0"/>
                          <a:cs typeface="Times New Roman" panose="02020603050405020304" pitchFamily="18" charset="0"/>
                        </a:rPr>
                        <a:t>Robot can not move in other direction.</a:t>
                      </a:r>
                      <a:endParaRPr sz="1800" dirty="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SzPts val="1800"/>
                        <a:buChar char="●"/>
                      </a:pPr>
                      <a:r>
                        <a:rPr lang="en-US" sz="1800" dirty="0">
                          <a:latin typeface="Times New Roman" panose="02020603050405020304" pitchFamily="18" charset="0"/>
                          <a:cs typeface="Times New Roman" panose="02020603050405020304" pitchFamily="18" charset="0"/>
                        </a:rPr>
                        <a:t>Have no manual control over its direction.</a:t>
                      </a:r>
                      <a:endParaRPr sz="1800"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bl>
          </a:graphicData>
        </a:graphic>
      </p:graphicFrame>
      <p:sp>
        <p:nvSpPr>
          <p:cNvPr id="2" name="Footer Placeholder 1"/>
          <p:cNvSpPr>
            <a:spLocks noGrp="1"/>
          </p:cNvSpPr>
          <p:nvPr>
            <p:ph type="ftr" idx="11"/>
          </p:nvPr>
        </p:nvSpPr>
        <p:spPr>
          <a:xfrm>
            <a:off x="3139440" y="6356350"/>
            <a:ext cx="5013960" cy="365125"/>
          </a:xfrm>
        </p:spPr>
        <p:txBody>
          <a:bodyPr/>
          <a:lstStyle/>
          <a:p>
            <a:r>
              <a:rPr lang="en-IN" dirty="0"/>
              <a:t>MET INSTITUTE  OF ENGINEERING,  MULTIFUNCTIONAL ROBOT  CAR</a:t>
            </a:r>
          </a:p>
          <a:p>
            <a:endParaRPr lang="en-IN"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2473</TotalTime>
  <Words>3920</Words>
  <Application>Microsoft Office PowerPoint</Application>
  <PresentationFormat>Widescreen</PresentationFormat>
  <Paragraphs>414</Paragraphs>
  <Slides>41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Times New Roman</vt:lpstr>
      <vt:lpstr>Office Theme</vt:lpstr>
      <vt:lpstr>PowerPoint Presentation</vt:lpstr>
      <vt:lpstr>PowerPoint Presentation</vt:lpstr>
      <vt:lpstr>PowerPoint Presentation</vt:lpstr>
      <vt:lpstr>PowerPoint Presentation</vt:lpstr>
      <vt:lpstr>                               OBJECTIVE </vt:lpstr>
      <vt:lpstr>                                     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COMPONENTS EXPENSES </vt:lpstr>
      <vt:lpstr>ADVANTAGES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Vaishnavi Elastomers</dc:creator>
  <cp:lastModifiedBy>Vaishnavi Elastomers</cp:lastModifiedBy>
  <cp:revision>29</cp:revision>
  <dcterms:created xsi:type="dcterms:W3CDTF">2022-09-09T17:11:00Z</dcterms:created>
  <dcterms:modified xsi:type="dcterms:W3CDTF">2023-04-12T17:36:17Z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238F427FB70346E29C0F8D7DC087A80C</vt:lpwstr>
  </property>
  <property fmtid="{D5CDD505-2E9C-101B-9397-08002B2CF9AE}" pid="3" name="KSOProductBuildVer">
    <vt:lpwstr>1033-11.2.0.11341</vt:lpwstr>
  </property>
</Properties>
</file>